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29" Type="http://schemas.openxmlformats.org/officeDocument/2006/relationships/slide" Target="slides/slide26.xml"/><Relationship Id="rId7" Type="http://schemas.openxmlformats.org/officeDocument/2006/relationships/slide" Target="slides/slide4.xml"/><Relationship Id="rId8" Type="http://schemas.openxmlformats.org/officeDocument/2006/relationships/slide" Target="slides/slide5.xml"/><Relationship Id="rId31" Type="http://schemas.openxmlformats.org/officeDocument/2006/relationships/slide" Target="slides/slide28.xml"/><Relationship Id="rId30" Type="http://schemas.openxmlformats.org/officeDocument/2006/relationships/slide" Target="slides/slide27.xml"/><Relationship Id="rId11" Type="http://schemas.openxmlformats.org/officeDocument/2006/relationships/slide" Target="slides/slide8.xml"/><Relationship Id="rId33" Type="http://schemas.openxmlformats.org/officeDocument/2006/relationships/slide" Target="slides/slide30.xml"/><Relationship Id="rId10" Type="http://schemas.openxmlformats.org/officeDocument/2006/relationships/slide" Target="slides/slide7.xml"/><Relationship Id="rId32" Type="http://schemas.openxmlformats.org/officeDocument/2006/relationships/slide" Target="slides/slide29.xml"/><Relationship Id="rId13" Type="http://schemas.openxmlformats.org/officeDocument/2006/relationships/slide" Target="slides/slide10.xml"/><Relationship Id="rId12" Type="http://schemas.openxmlformats.org/officeDocument/2006/relationships/slide" Target="slides/slide9.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8/2/2019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8/2/2019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8/2/2019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8/2/2019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ZwOl80h_jE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F9E98A-4FF4-43D6-9C48-6DF0E7F2D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207A636-DC99-4588-80C4-9E069B97C3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ítulo 1">
            <a:extLst>
              <a:ext uri="{FF2B5EF4-FFF2-40B4-BE49-F238E27FC236}">
                <a16:creationId xmlns:a16="http://schemas.microsoft.com/office/drawing/2014/main" id="{D3BD1A55-8A10-41CA-83FB-988955E003DC}"/>
              </a:ext>
            </a:extLst>
          </p:cNvPr>
          <p:cNvSpPr>
            <a:spLocks noGrp="1"/>
          </p:cNvSpPr>
          <p:nvPr>
            <p:ph type="ctrTitle"/>
          </p:nvPr>
        </p:nvSpPr>
        <p:spPr>
          <a:xfrm>
            <a:off x="960933" y="960241"/>
            <a:ext cx="6849699" cy="4203872"/>
          </a:xfrm>
        </p:spPr>
        <p:txBody>
          <a:bodyPr anchor="ctr">
            <a:normAutofit/>
          </a:bodyPr>
          <a:lstStyle/>
          <a:p>
            <a:pPr algn="r"/>
            <a:r>
              <a:rPr lang="es-MX" sz="5400" dirty="0"/>
              <a:t>Técnicas conductuales</a:t>
            </a:r>
          </a:p>
        </p:txBody>
      </p:sp>
      <p:sp>
        <p:nvSpPr>
          <p:cNvPr id="3" name="Subtítulo 2">
            <a:extLst>
              <a:ext uri="{FF2B5EF4-FFF2-40B4-BE49-F238E27FC236}">
                <a16:creationId xmlns:a16="http://schemas.microsoft.com/office/drawing/2014/main" id="{4F736463-19CC-4188-87D4-095D1CC4B946}"/>
              </a:ext>
            </a:extLst>
          </p:cNvPr>
          <p:cNvSpPr>
            <a:spLocks noGrp="1"/>
          </p:cNvSpPr>
          <p:nvPr>
            <p:ph type="subTitle" idx="1"/>
          </p:nvPr>
        </p:nvSpPr>
        <p:spPr>
          <a:xfrm>
            <a:off x="8127382" y="964028"/>
            <a:ext cx="4064617" cy="4196299"/>
          </a:xfrm>
        </p:spPr>
        <p:txBody>
          <a:bodyPr anchor="ctr">
            <a:normAutofit/>
          </a:bodyPr>
          <a:lstStyle/>
          <a:p>
            <a:pPr algn="ctr"/>
            <a:r>
              <a:rPr lang="es-MX" sz="2400" dirty="0"/>
              <a:t>Lic. María de los ángeles Ojeda</a:t>
            </a:r>
          </a:p>
          <a:p>
            <a:pPr algn="ctr"/>
            <a:endParaRPr lang="es-MX" sz="2400" dirty="0"/>
          </a:p>
          <a:p>
            <a:pPr algn="ctr"/>
            <a:r>
              <a:rPr lang="es-MX" sz="2400" dirty="0"/>
              <a:t>psicóloga</a:t>
            </a:r>
          </a:p>
        </p:txBody>
      </p:sp>
      <p:cxnSp>
        <p:nvCxnSpPr>
          <p:cNvPr id="12" name="Straight Connector 11">
            <a:extLst>
              <a:ext uri="{FF2B5EF4-FFF2-40B4-BE49-F238E27FC236}">
                <a16:creationId xmlns:a16="http://schemas.microsoft.com/office/drawing/2014/main" id="{0F2BAA51-3181-4303-929A-FCD9C33F89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4ED6A5F-3B06-48C5-850F-8045C4DF69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C9A60B9D-8DAC-4DA9-88DE-9911621A2B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3786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9F5FEF-175E-4F1B-9AAA-301AEAB46354}"/>
              </a:ext>
            </a:extLst>
          </p:cNvPr>
          <p:cNvSpPr>
            <a:spLocks noGrp="1"/>
          </p:cNvSpPr>
          <p:nvPr>
            <p:ph type="title"/>
          </p:nvPr>
        </p:nvSpPr>
        <p:spPr/>
        <p:txBody>
          <a:bodyPr/>
          <a:lstStyle/>
          <a:p>
            <a:r>
              <a:rPr lang="es-MX" dirty="0"/>
              <a:t>Características</a:t>
            </a:r>
          </a:p>
        </p:txBody>
      </p:sp>
      <p:sp>
        <p:nvSpPr>
          <p:cNvPr id="5" name="Marcador de contenido 4">
            <a:extLst>
              <a:ext uri="{FF2B5EF4-FFF2-40B4-BE49-F238E27FC236}">
                <a16:creationId xmlns:a16="http://schemas.microsoft.com/office/drawing/2014/main" id="{EDAF86A5-5699-4277-9ED0-E45B069EFBDD}"/>
              </a:ext>
            </a:extLst>
          </p:cNvPr>
          <p:cNvSpPr>
            <a:spLocks noGrp="1"/>
          </p:cNvSpPr>
          <p:nvPr>
            <p:ph idx="1"/>
          </p:nvPr>
        </p:nvSpPr>
        <p:spPr/>
        <p:txBody>
          <a:bodyPr/>
          <a:lstStyle/>
          <a:p>
            <a:r>
              <a:rPr lang="es-MX" dirty="0"/>
              <a:t>Exposición gradual o intensa (jerarquización).</a:t>
            </a:r>
          </a:p>
          <a:p>
            <a:r>
              <a:rPr lang="es-MX" dirty="0"/>
              <a:t>Duración: Diario (min. 5 veces a la semana), de 30 a 90 minutos, por 3 a 4 semanas. </a:t>
            </a:r>
          </a:p>
          <a:p>
            <a:r>
              <a:rPr lang="es-MX" dirty="0"/>
              <a:t>Atender a los elementos de la situación o de la imagen que provoca miedo. Retomar la concentración si hubo distracción. No oponerse a la ansiedad suprimiendo sentimientos.</a:t>
            </a:r>
          </a:p>
          <a:p>
            <a:r>
              <a:rPr lang="es-MX" dirty="0"/>
              <a:t>Mantener o tolerar hasta lograr una reducción de la ansiedad.</a:t>
            </a:r>
          </a:p>
          <a:p>
            <a:r>
              <a:rPr lang="es-MX" dirty="0"/>
              <a:t>Evitar la búsqueda de seguridad.</a:t>
            </a:r>
          </a:p>
          <a:p>
            <a:endParaRPr lang="es-MX" dirty="0"/>
          </a:p>
        </p:txBody>
      </p:sp>
    </p:spTree>
    <p:extLst>
      <p:ext uri="{BB962C8B-B14F-4D97-AF65-F5344CB8AC3E}">
        <p14:creationId xmlns:p14="http://schemas.microsoft.com/office/powerpoint/2010/main" val="2310951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Marcador de contenido 4">
            <a:extLst>
              <a:ext uri="{FF2B5EF4-FFF2-40B4-BE49-F238E27FC236}">
                <a16:creationId xmlns:a16="http://schemas.microsoft.com/office/drawing/2014/main" id="{C3B1D1F9-8378-4143-9144-742EC89C2CF7}"/>
              </a:ext>
            </a:extLst>
          </p:cNvPr>
          <p:cNvPicPr>
            <a:picLocks noGrp="1" noChangeAspect="1"/>
          </p:cNvPicPr>
          <p:nvPr>
            <p:ph sz="half" idx="1"/>
          </p:nvPr>
        </p:nvPicPr>
        <p:blipFill rotWithShape="1">
          <a:blip r:embed="rId3"/>
          <a:srcRect r="3115" b="1"/>
          <a:stretch/>
        </p:blipFill>
        <p:spPr>
          <a:xfrm>
            <a:off x="20" y="10"/>
            <a:ext cx="12191675" cy="6857990"/>
          </a:xfrm>
          <a:prstGeom prst="rect">
            <a:avLst/>
          </a:prstGeom>
        </p:spPr>
      </p:pic>
      <p:sp>
        <p:nvSpPr>
          <p:cNvPr id="19" name="Rectangle 18">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5" y="4907589"/>
            <a:ext cx="8295215"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BB31EAD-9FDB-4CC5-A6EF-1405DDC56B12}"/>
              </a:ext>
            </a:extLst>
          </p:cNvPr>
          <p:cNvSpPr>
            <a:spLocks noGrp="1"/>
          </p:cNvSpPr>
          <p:nvPr>
            <p:ph type="title"/>
          </p:nvPr>
        </p:nvSpPr>
        <p:spPr>
          <a:xfrm>
            <a:off x="5950226" y="2710394"/>
            <a:ext cx="5989983" cy="572832"/>
          </a:xfrm>
        </p:spPr>
        <p:txBody>
          <a:bodyPr vert="horz" lIns="91440" tIns="45720" rIns="91440" bIns="45720" rtlCol="0" anchor="t">
            <a:normAutofit/>
          </a:bodyPr>
          <a:lstStyle/>
          <a:p>
            <a:r>
              <a:rPr lang="en-US" dirty="0" err="1">
                <a:effectLst>
                  <a:outerShdw blurRad="38100" dist="38100" dir="2700000" algn="tl">
                    <a:srgbClr val="000000">
                      <a:alpha val="43137"/>
                    </a:srgbClr>
                  </a:outerShdw>
                </a:effectLst>
              </a:rPr>
              <a:t>Exposición</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situacional</a:t>
            </a:r>
            <a:endParaRPr lang="en-US" dirty="0">
              <a:effectLst>
                <a:outerShdw blurRad="38100" dist="38100" dir="2700000" algn="tl">
                  <a:srgbClr val="000000">
                    <a:alpha val="43137"/>
                  </a:srgbClr>
                </a:outerShdw>
              </a:effectLst>
            </a:endParaRPr>
          </a:p>
        </p:txBody>
      </p:sp>
      <p:cxnSp>
        <p:nvCxnSpPr>
          <p:cNvPr id="21" name="Straight Connector 20">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5075836"/>
            <a:ext cx="6832499" cy="0"/>
          </a:xfrm>
          <a:prstGeom prst="line">
            <a:avLst/>
          </a:prstGeom>
          <a:ln w="31750">
            <a:solidFill>
              <a:srgbClr val="EDD824"/>
            </a:solidFill>
          </a:ln>
        </p:spPr>
        <p:style>
          <a:lnRef idx="3">
            <a:schemeClr val="accent1"/>
          </a:lnRef>
          <a:fillRef idx="0">
            <a:schemeClr val="accent1"/>
          </a:fillRef>
          <a:effectRef idx="2">
            <a:schemeClr val="accent1"/>
          </a:effectRef>
          <a:fontRef idx="minor">
            <a:schemeClr val="tx1"/>
          </a:fontRef>
        </p:style>
      </p:cxnSp>
      <p:sp>
        <p:nvSpPr>
          <p:cNvPr id="6" name="CuadroTexto 5">
            <a:extLst>
              <a:ext uri="{FF2B5EF4-FFF2-40B4-BE49-F238E27FC236}">
                <a16:creationId xmlns:a16="http://schemas.microsoft.com/office/drawing/2014/main" id="{46CB220C-0CEA-4721-9F2A-15D5DDDEC0DA}"/>
              </a:ext>
            </a:extLst>
          </p:cNvPr>
          <p:cNvSpPr txBox="1"/>
          <p:nvPr/>
        </p:nvSpPr>
        <p:spPr>
          <a:xfrm>
            <a:off x="4062147" y="5041141"/>
            <a:ext cx="8129548" cy="1077218"/>
          </a:xfrm>
          <a:prstGeom prst="rect">
            <a:avLst/>
          </a:prstGeom>
          <a:noFill/>
        </p:spPr>
        <p:txBody>
          <a:bodyPr wrap="square" rtlCol="0">
            <a:spAutoFit/>
          </a:bodyPr>
          <a:lstStyle/>
          <a:p>
            <a:r>
              <a:rPr lang="es-MX" sz="2800" b="1" dirty="0">
                <a:solidFill>
                  <a:schemeClr val="bg1"/>
                </a:solidFill>
              </a:rPr>
              <a:t>“Aprender a partir de la experiencia”</a:t>
            </a:r>
          </a:p>
          <a:p>
            <a:r>
              <a:rPr lang="es-MX" b="1" dirty="0">
                <a:solidFill>
                  <a:schemeClr val="bg1"/>
                </a:solidFill>
              </a:rPr>
              <a:t>Fobias específicas y f. social, t. de pánico con </a:t>
            </a:r>
            <a:r>
              <a:rPr lang="es-MX" b="1" dirty="0" err="1">
                <a:solidFill>
                  <a:schemeClr val="bg1"/>
                </a:solidFill>
              </a:rPr>
              <a:t>agorofobia</a:t>
            </a:r>
            <a:r>
              <a:rPr lang="es-MX" b="1" dirty="0">
                <a:solidFill>
                  <a:schemeClr val="bg1"/>
                </a:solidFill>
              </a:rPr>
              <a:t> y TOC*</a:t>
            </a:r>
          </a:p>
          <a:p>
            <a:r>
              <a:rPr lang="es-MX" b="1" dirty="0">
                <a:solidFill>
                  <a:schemeClr val="bg1"/>
                </a:solidFill>
              </a:rPr>
              <a:t>(¡!) Escaso control de impulsos, abuso de sustancias, autolesiones.</a:t>
            </a:r>
          </a:p>
        </p:txBody>
      </p:sp>
    </p:spTree>
    <p:extLst>
      <p:ext uri="{BB962C8B-B14F-4D97-AF65-F5344CB8AC3E}">
        <p14:creationId xmlns:p14="http://schemas.microsoft.com/office/powerpoint/2010/main" val="332376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3" name="Rectangle 29">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31">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7" name="Straight Connector 33">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35">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9" name="Rectangle 37">
            <a:extLst>
              <a:ext uri="{FF2B5EF4-FFF2-40B4-BE49-F238E27FC236}">
                <a16:creationId xmlns:a16="http://schemas.microsoft.com/office/drawing/2014/main" id="{D0712110-0BC1-4B31-B3BB-63B44222E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9">
            <a:extLst>
              <a:ext uri="{FF2B5EF4-FFF2-40B4-BE49-F238E27FC236}">
                <a16:creationId xmlns:a16="http://schemas.microsoft.com/office/drawing/2014/main" id="{4466B5F3-C053-4580-B04A-1EF94988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27A19EDD-7CC9-40F2-9B10-12F6887CDE3B}"/>
              </a:ext>
            </a:extLst>
          </p:cNvPr>
          <p:cNvSpPr>
            <a:spLocks noGrp="1"/>
          </p:cNvSpPr>
          <p:nvPr>
            <p:ph type="title"/>
          </p:nvPr>
        </p:nvSpPr>
        <p:spPr>
          <a:xfrm>
            <a:off x="364460" y="2112977"/>
            <a:ext cx="5976731" cy="1060173"/>
          </a:xfrm>
        </p:spPr>
        <p:txBody>
          <a:bodyPr vert="horz" lIns="91440" tIns="45720" rIns="91440" bIns="0" rtlCol="0" anchor="b">
            <a:normAutofit/>
          </a:bodyPr>
          <a:lstStyle/>
          <a:p>
            <a:pPr algn="ctr"/>
            <a:r>
              <a:rPr lang="en-US" sz="3600" dirty="0" err="1">
                <a:effectLst>
                  <a:outerShdw blurRad="38100" dist="38100" dir="2700000" algn="tl">
                    <a:srgbClr val="000000">
                      <a:alpha val="43137"/>
                    </a:srgbClr>
                  </a:outerShdw>
                </a:effectLst>
              </a:rPr>
              <a:t>Exposición</a:t>
            </a:r>
            <a:r>
              <a:rPr lang="en-US" sz="3600" dirty="0"/>
              <a:t> </a:t>
            </a:r>
            <a:r>
              <a:rPr lang="en-US" sz="3600" dirty="0" err="1">
                <a:effectLst>
                  <a:outerShdw blurRad="38100" dist="38100" dir="2700000" algn="tl">
                    <a:srgbClr val="000000">
                      <a:alpha val="43137"/>
                    </a:srgbClr>
                  </a:outerShdw>
                </a:effectLst>
              </a:rPr>
              <a:t>imaginaria</a:t>
            </a:r>
            <a:endParaRPr lang="en-US" sz="3600" dirty="0">
              <a:effectLst>
                <a:outerShdw blurRad="38100" dist="38100" dir="2700000" algn="tl">
                  <a:srgbClr val="000000">
                    <a:alpha val="43137"/>
                  </a:srgbClr>
                </a:outerShdw>
              </a:effectLst>
            </a:endParaRPr>
          </a:p>
        </p:txBody>
      </p:sp>
      <p:cxnSp>
        <p:nvCxnSpPr>
          <p:cNvPr id="42" name="Straight Connector 41">
            <a:extLst>
              <a:ext uri="{FF2B5EF4-FFF2-40B4-BE49-F238E27FC236}">
                <a16:creationId xmlns:a16="http://schemas.microsoft.com/office/drawing/2014/main" id="{FA6123F2-4B61-414F-A7E5-5B7828EACA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617" y="3528543"/>
            <a:ext cx="417147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1" name="Marcador de contenido 4">
            <a:extLst>
              <a:ext uri="{FF2B5EF4-FFF2-40B4-BE49-F238E27FC236}">
                <a16:creationId xmlns:a16="http://schemas.microsoft.com/office/drawing/2014/main" id="{8D8CED36-11AE-42E0-9713-B5DC864A3C3C}"/>
              </a:ext>
            </a:extLst>
          </p:cNvPr>
          <p:cNvPicPr>
            <a:picLocks noGrp="1" noChangeAspect="1"/>
          </p:cNvPicPr>
          <p:nvPr>
            <p:ph sz="half" idx="2"/>
          </p:nvPr>
        </p:nvPicPr>
        <p:blipFill>
          <a:blip r:embed="rId3"/>
          <a:stretch>
            <a:fillRect/>
          </a:stretch>
        </p:blipFill>
        <p:spPr>
          <a:xfrm>
            <a:off x="6467113" y="0"/>
            <a:ext cx="5156823" cy="6220931"/>
          </a:xfrm>
          <a:prstGeom prst="rect">
            <a:avLst/>
          </a:prstGeom>
        </p:spPr>
      </p:pic>
      <p:pic>
        <p:nvPicPr>
          <p:cNvPr id="44" name="Picture 43">
            <a:extLst>
              <a:ext uri="{FF2B5EF4-FFF2-40B4-BE49-F238E27FC236}">
                <a16:creationId xmlns:a16="http://schemas.microsoft.com/office/drawing/2014/main" id="{25CED634-E2D0-4AB7-96DD-816C9B52C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5">
            <a:extLst>
              <a:ext uri="{FF2B5EF4-FFF2-40B4-BE49-F238E27FC236}">
                <a16:creationId xmlns:a16="http://schemas.microsoft.com/office/drawing/2014/main" id="{FCDDCDFB-696D-4FDF-9B58-24F71B7C37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A46D6B07-67D2-469F-BFF5-6CBC5DA62C22}"/>
              </a:ext>
            </a:extLst>
          </p:cNvPr>
          <p:cNvSpPr txBox="1"/>
          <p:nvPr/>
        </p:nvSpPr>
        <p:spPr>
          <a:xfrm>
            <a:off x="119270" y="3652801"/>
            <a:ext cx="6347540" cy="2369880"/>
          </a:xfrm>
          <a:prstGeom prst="rect">
            <a:avLst/>
          </a:prstGeom>
          <a:noFill/>
        </p:spPr>
        <p:txBody>
          <a:bodyPr wrap="square" rtlCol="0">
            <a:spAutoFit/>
          </a:bodyPr>
          <a:lstStyle/>
          <a:p>
            <a:pPr algn="ctr"/>
            <a:r>
              <a:rPr lang="es-MX" sz="2800" dirty="0"/>
              <a:t>Cuando el pensamiento, idea o creencia es impracticable o no ética.</a:t>
            </a:r>
          </a:p>
          <a:p>
            <a:pPr algn="ctr"/>
            <a:r>
              <a:rPr lang="es-MX" sz="2800" dirty="0"/>
              <a:t>Ejercicio preparatorio para destrezas.</a:t>
            </a:r>
          </a:p>
          <a:p>
            <a:pPr algn="ctr"/>
            <a:r>
              <a:rPr lang="es-MX" sz="2800" dirty="0"/>
              <a:t>Facilitación para la exposición situacional.</a:t>
            </a:r>
          </a:p>
          <a:p>
            <a:pPr algn="ctr"/>
            <a:r>
              <a:rPr lang="es-MX" dirty="0"/>
              <a:t>Escritos, grabaciones.  </a:t>
            </a:r>
          </a:p>
          <a:p>
            <a:pPr algn="ctr"/>
            <a:r>
              <a:rPr lang="es-MX" dirty="0"/>
              <a:t>TAG, TEPT*</a:t>
            </a:r>
          </a:p>
        </p:txBody>
      </p:sp>
    </p:spTree>
    <p:extLst>
      <p:ext uri="{BB962C8B-B14F-4D97-AF65-F5344CB8AC3E}">
        <p14:creationId xmlns:p14="http://schemas.microsoft.com/office/powerpoint/2010/main" val="4284058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Marcador de contenido 4">
            <a:extLst>
              <a:ext uri="{FF2B5EF4-FFF2-40B4-BE49-F238E27FC236}">
                <a16:creationId xmlns:a16="http://schemas.microsoft.com/office/drawing/2014/main" id="{66BD0AD1-2C01-4F9F-8FE8-D56AD0BB092F}"/>
              </a:ext>
            </a:extLst>
          </p:cNvPr>
          <p:cNvPicPr>
            <a:picLocks noGrp="1" noChangeAspect="1"/>
          </p:cNvPicPr>
          <p:nvPr>
            <p:ph sz="half" idx="2"/>
          </p:nvPr>
        </p:nvPicPr>
        <p:blipFill>
          <a:blip r:embed="rId3"/>
          <a:stretch>
            <a:fillRect/>
          </a:stretch>
        </p:blipFill>
        <p:spPr>
          <a:xfrm>
            <a:off x="2269236" y="1499061"/>
            <a:ext cx="7653528" cy="2315192"/>
          </a:xfrm>
          <a:prstGeom prst="rect">
            <a:avLst/>
          </a:prstGeom>
        </p:spPr>
      </p:pic>
      <p:sp>
        <p:nvSpPr>
          <p:cNvPr id="6" name="CuadroTexto 5">
            <a:extLst>
              <a:ext uri="{FF2B5EF4-FFF2-40B4-BE49-F238E27FC236}">
                <a16:creationId xmlns:a16="http://schemas.microsoft.com/office/drawing/2014/main" id="{706A7D08-290E-43AE-B810-87BEDF225617}"/>
              </a:ext>
            </a:extLst>
          </p:cNvPr>
          <p:cNvSpPr txBox="1"/>
          <p:nvPr/>
        </p:nvSpPr>
        <p:spPr>
          <a:xfrm>
            <a:off x="1784603" y="3747648"/>
            <a:ext cx="8622791" cy="2092881"/>
          </a:xfrm>
          <a:prstGeom prst="rect">
            <a:avLst/>
          </a:prstGeom>
          <a:noFill/>
        </p:spPr>
        <p:txBody>
          <a:bodyPr wrap="square" rtlCol="0">
            <a:spAutoFit/>
          </a:bodyPr>
          <a:lstStyle/>
          <a:p>
            <a:pPr algn="ctr"/>
            <a:r>
              <a:rPr lang="es-MX" sz="2600" dirty="0"/>
              <a:t>Se logra ejecutando diversos ejercicios que inducen el pánico. </a:t>
            </a:r>
          </a:p>
          <a:p>
            <a:pPr algn="ctr"/>
            <a:r>
              <a:rPr lang="es-MX" sz="2600" dirty="0"/>
              <a:t>Activan el proceso de información del miedo </a:t>
            </a:r>
          </a:p>
          <a:p>
            <a:pPr algn="ctr"/>
            <a:r>
              <a:rPr lang="es-MX" sz="2600" dirty="0"/>
              <a:t>(“lógica”: Si… entonces…)</a:t>
            </a:r>
          </a:p>
          <a:p>
            <a:pPr algn="ctr"/>
            <a:r>
              <a:rPr lang="es-MX" sz="2600" dirty="0"/>
              <a:t>Se desmiente la amenaza.</a:t>
            </a:r>
          </a:p>
          <a:p>
            <a:pPr algn="ctr"/>
            <a:endParaRPr lang="es-MX" sz="2600" dirty="0"/>
          </a:p>
        </p:txBody>
      </p:sp>
      <p:sp>
        <p:nvSpPr>
          <p:cNvPr id="7" name="CuadroTexto 6">
            <a:extLst>
              <a:ext uri="{FF2B5EF4-FFF2-40B4-BE49-F238E27FC236}">
                <a16:creationId xmlns:a16="http://schemas.microsoft.com/office/drawing/2014/main" id="{9E72C2BD-0AAC-4D23-A13C-E0F65BE9081A}"/>
              </a:ext>
            </a:extLst>
          </p:cNvPr>
          <p:cNvSpPr txBox="1"/>
          <p:nvPr/>
        </p:nvSpPr>
        <p:spPr>
          <a:xfrm>
            <a:off x="1948070" y="914286"/>
            <a:ext cx="8295860" cy="584775"/>
          </a:xfrm>
          <a:prstGeom prst="rect">
            <a:avLst/>
          </a:prstGeom>
          <a:noFill/>
        </p:spPr>
        <p:txBody>
          <a:bodyPr wrap="square" rtlCol="0">
            <a:spAutoFit/>
          </a:bodyPr>
          <a:lstStyle/>
          <a:p>
            <a:pPr algn="ctr"/>
            <a:r>
              <a:rPr lang="es-MX" sz="3200" dirty="0">
                <a:effectLst>
                  <a:outerShdw blurRad="38100" dist="38100" dir="2700000" algn="tl">
                    <a:srgbClr val="000000">
                      <a:alpha val="43137"/>
                    </a:srgbClr>
                  </a:outerShdw>
                </a:effectLst>
              </a:rPr>
              <a:t>EXPOSICIÓN A SENSACIONES FÍSICAS</a:t>
            </a:r>
          </a:p>
        </p:txBody>
      </p:sp>
    </p:spTree>
    <p:extLst>
      <p:ext uri="{BB962C8B-B14F-4D97-AF65-F5344CB8AC3E}">
        <p14:creationId xmlns:p14="http://schemas.microsoft.com/office/powerpoint/2010/main" val="1736652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4ADF77-B208-40FB-A113-F38887573E51}"/>
              </a:ext>
            </a:extLst>
          </p:cNvPr>
          <p:cNvSpPr>
            <a:spLocks noGrp="1"/>
          </p:cNvSpPr>
          <p:nvPr>
            <p:ph type="title"/>
          </p:nvPr>
        </p:nvSpPr>
        <p:spPr/>
        <p:txBody>
          <a:bodyPr/>
          <a:lstStyle/>
          <a:p>
            <a:r>
              <a:rPr lang="es-MX" dirty="0"/>
              <a:t>Prevención de respuesta</a:t>
            </a:r>
          </a:p>
        </p:txBody>
      </p:sp>
      <p:sp>
        <p:nvSpPr>
          <p:cNvPr id="3" name="Marcador de contenido 2">
            <a:extLst>
              <a:ext uri="{FF2B5EF4-FFF2-40B4-BE49-F238E27FC236}">
                <a16:creationId xmlns:a16="http://schemas.microsoft.com/office/drawing/2014/main" id="{93371B0E-EE59-45F9-AB6E-FD5FC8B01384}"/>
              </a:ext>
            </a:extLst>
          </p:cNvPr>
          <p:cNvSpPr>
            <a:spLocks noGrp="1"/>
          </p:cNvSpPr>
          <p:nvPr>
            <p:ph idx="1"/>
          </p:nvPr>
        </p:nvSpPr>
        <p:spPr/>
        <p:txBody>
          <a:bodyPr/>
          <a:lstStyle/>
          <a:p>
            <a:r>
              <a:rPr lang="es-MX" dirty="0"/>
              <a:t>Supresión deliberada de cualquier estrategia de afrontamiento desadaptativa, que se utilizan para aliviar la ansiedad o incomodidad.</a:t>
            </a:r>
          </a:p>
          <a:p>
            <a:r>
              <a:rPr lang="es-MX" dirty="0"/>
              <a:t>Tarjetas de afrontamiento</a:t>
            </a:r>
          </a:p>
          <a:p>
            <a:r>
              <a:rPr lang="es-MX" dirty="0"/>
              <a:t>Conductas opuestas a la búsqueda de la seguridad. Ej. Descansar al elevar ritmo cardiaco VS realizar ejercicio de mayor intensidad. (¡Siempre que se cuenta con una preinscripción médica que avale que se encuentra fuera de riego alguno!).</a:t>
            </a:r>
          </a:p>
          <a:p>
            <a:r>
              <a:rPr lang="es-MX" dirty="0"/>
              <a:t>Desafiar cogniciones: Intolerancia a la ansiedad y a la incertidumbre; la necesidad de mantener el control, minimizar el riego, mantener seguridad y la confianza.</a:t>
            </a:r>
          </a:p>
        </p:txBody>
      </p:sp>
    </p:spTree>
    <p:extLst>
      <p:ext uri="{BB962C8B-B14F-4D97-AF65-F5344CB8AC3E}">
        <p14:creationId xmlns:p14="http://schemas.microsoft.com/office/powerpoint/2010/main" val="3957363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630F9B-2138-4A49-BB30-948BA6A187AE}"/>
              </a:ext>
            </a:extLst>
          </p:cNvPr>
          <p:cNvSpPr>
            <a:spLocks noGrp="1"/>
          </p:cNvSpPr>
          <p:nvPr>
            <p:ph type="title"/>
          </p:nvPr>
        </p:nvSpPr>
        <p:spPr/>
        <p:txBody>
          <a:bodyPr/>
          <a:lstStyle/>
          <a:p>
            <a:pPr algn="r"/>
            <a:r>
              <a:rPr lang="es-MX" dirty="0"/>
              <a:t>Manejo de la ansiedad(¡!)</a:t>
            </a:r>
            <a:br>
              <a:rPr lang="es-MX" dirty="0"/>
            </a:br>
            <a:endParaRPr lang="es-MX" dirty="0"/>
          </a:p>
        </p:txBody>
      </p:sp>
      <p:sp>
        <p:nvSpPr>
          <p:cNvPr id="3" name="Marcador de contenido 2">
            <a:extLst>
              <a:ext uri="{FF2B5EF4-FFF2-40B4-BE49-F238E27FC236}">
                <a16:creationId xmlns:a16="http://schemas.microsoft.com/office/drawing/2014/main" id="{564093B0-4AAE-436D-A1FA-D2529D237749}"/>
              </a:ext>
            </a:extLst>
          </p:cNvPr>
          <p:cNvSpPr>
            <a:spLocks noGrp="1"/>
          </p:cNvSpPr>
          <p:nvPr>
            <p:ph idx="1"/>
          </p:nvPr>
        </p:nvSpPr>
        <p:spPr/>
        <p:txBody>
          <a:bodyPr/>
          <a:lstStyle/>
          <a:p>
            <a:pPr marL="0" indent="0">
              <a:buNone/>
            </a:pPr>
            <a:r>
              <a:rPr lang="es-MX" dirty="0"/>
              <a:t>Únicamente donde favorezca a la exposición se pueden utilizar 4 estrategias:</a:t>
            </a:r>
          </a:p>
          <a:p>
            <a:pPr marL="457200" indent="-457200">
              <a:buFont typeface="+mj-lt"/>
              <a:buAutoNum type="arabicPeriod"/>
            </a:pPr>
            <a:r>
              <a:rPr lang="es-MX" dirty="0"/>
              <a:t>Reestructuración cognitiva</a:t>
            </a:r>
          </a:p>
          <a:p>
            <a:pPr marL="457200" indent="-457200">
              <a:buFont typeface="+mj-lt"/>
              <a:buAutoNum type="arabicPeriod"/>
            </a:pPr>
            <a:r>
              <a:rPr lang="es-MX" dirty="0"/>
              <a:t>Relajarse: Relajación muscular progresiva, respiración, meditación.</a:t>
            </a:r>
          </a:p>
          <a:p>
            <a:pPr marL="457200" indent="-457200">
              <a:buFont typeface="+mj-lt"/>
              <a:buAutoNum type="arabicPeriod"/>
            </a:pPr>
            <a:r>
              <a:rPr lang="es-MX" dirty="0"/>
              <a:t>Intención paradójica, exagerar respuesta ansiosa en una situación de miedo. </a:t>
            </a:r>
            <a:r>
              <a:rPr lang="es-MX" sz="1800" dirty="0"/>
              <a:t>Ej. Correr alejándose del “lugar seguro”.</a:t>
            </a:r>
          </a:p>
          <a:p>
            <a:pPr marL="457200" indent="-457200">
              <a:buFont typeface="+mj-lt"/>
              <a:buAutoNum type="arabicPeriod"/>
            </a:pPr>
            <a:r>
              <a:rPr lang="es-MX" dirty="0"/>
              <a:t>Acompañamiento de familiar o amigo.</a:t>
            </a:r>
          </a:p>
          <a:p>
            <a:endParaRPr lang="es-MX" dirty="0"/>
          </a:p>
        </p:txBody>
      </p:sp>
    </p:spTree>
    <p:extLst>
      <p:ext uri="{BB962C8B-B14F-4D97-AF65-F5344CB8AC3E}">
        <p14:creationId xmlns:p14="http://schemas.microsoft.com/office/powerpoint/2010/main" val="2573074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5" name="Picture 3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7" name="Straight Connector 3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1" name="Rectangle 40">
            <a:extLst>
              <a:ext uri="{FF2B5EF4-FFF2-40B4-BE49-F238E27FC236}">
                <a16:creationId xmlns:a16="http://schemas.microsoft.com/office/drawing/2014/main" id="{EC17D08F-2133-44A9-B28C-CB29928FA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CC36881-E309-4C41-8B5B-203AADC15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ítulo 1">
            <a:extLst>
              <a:ext uri="{FF2B5EF4-FFF2-40B4-BE49-F238E27FC236}">
                <a16:creationId xmlns:a16="http://schemas.microsoft.com/office/drawing/2014/main" id="{A9E3E94C-6E51-4834-A9EE-A9A50D78B3EE}"/>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300"/>
              <a:t>Técnicas de respiración</a:t>
            </a:r>
          </a:p>
        </p:txBody>
      </p:sp>
      <p:cxnSp>
        <p:nvCxnSpPr>
          <p:cNvPr id="45" name="Straight Connector 44">
            <a:extLst>
              <a:ext uri="{FF2B5EF4-FFF2-40B4-BE49-F238E27FC236}">
                <a16:creationId xmlns:a16="http://schemas.microsoft.com/office/drawing/2014/main" id="{84F2C6A8-7D46-49EA-860B-0F0B020843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7" name="Group 46">
            <a:extLst>
              <a:ext uri="{FF2B5EF4-FFF2-40B4-BE49-F238E27FC236}">
                <a16:creationId xmlns:a16="http://schemas.microsoft.com/office/drawing/2014/main" id="{AED92372-F778-4E96-9E90-4E63BAF3CA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7463258" y="583365"/>
            <a:chExt cx="7560115" cy="5181928"/>
          </a:xfrm>
        </p:grpSpPr>
        <p:sp>
          <p:nvSpPr>
            <p:cNvPr id="48" name="Rectangle 47">
              <a:extLst>
                <a:ext uri="{FF2B5EF4-FFF2-40B4-BE49-F238E27FC236}">
                  <a16:creationId xmlns:a16="http://schemas.microsoft.com/office/drawing/2014/main" id="{EB4EC089-8B60-43F4-9BF5-1F0B0E398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C0BAC91-1725-4E5A-92CE-F5A2EB066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0" name="Imagen 4">
            <a:extLst>
              <a:ext uri="{FF2B5EF4-FFF2-40B4-BE49-F238E27FC236}">
                <a16:creationId xmlns:a16="http://schemas.microsoft.com/office/drawing/2014/main" id="{219EE990-5821-4F79-88F5-C09B44D6E2E7}"/>
              </a:ext>
            </a:extLst>
          </p:cNvPr>
          <p:cNvPicPr>
            <a:picLocks noGrp="1" noChangeAspect="1"/>
          </p:cNvPicPr>
          <p:nvPr>
            <p:ph idx="1"/>
          </p:nvPr>
        </p:nvPicPr>
        <p:blipFill rotWithShape="1">
          <a:blip r:embed="rId3"/>
          <a:srcRect r="8588"/>
          <a:stretch/>
        </p:blipFill>
        <p:spPr>
          <a:xfrm>
            <a:off x="4618374" y="1116345"/>
            <a:ext cx="6282919" cy="3866172"/>
          </a:xfrm>
          <a:prstGeom prst="rect">
            <a:avLst/>
          </a:prstGeom>
        </p:spPr>
      </p:pic>
      <p:pic>
        <p:nvPicPr>
          <p:cNvPr id="51" name="Picture 50">
            <a:extLst>
              <a:ext uri="{FF2B5EF4-FFF2-40B4-BE49-F238E27FC236}">
                <a16:creationId xmlns:a16="http://schemas.microsoft.com/office/drawing/2014/main" id="{4B61EBEC-D0CA-456C-98A6-EDA1AC9FB0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3" name="Straight Connector 52">
            <a:extLst>
              <a:ext uri="{FF2B5EF4-FFF2-40B4-BE49-F238E27FC236}">
                <a16:creationId xmlns:a16="http://schemas.microsoft.com/office/drawing/2014/main" id="{718A71EB-D327-4458-85FB-26336B2BA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9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3D140FF-C9A9-4ABB-98F4-496110C173B7}"/>
              </a:ext>
            </a:extLst>
          </p:cNvPr>
          <p:cNvSpPr>
            <a:spLocks noGrp="1"/>
          </p:cNvSpPr>
          <p:nvPr>
            <p:ph idx="1"/>
          </p:nvPr>
        </p:nvSpPr>
        <p:spPr>
          <a:xfrm>
            <a:off x="1294362" y="2105789"/>
            <a:ext cx="9603275" cy="2646422"/>
          </a:xfrm>
        </p:spPr>
        <p:txBody>
          <a:bodyPr>
            <a:noAutofit/>
          </a:bodyPr>
          <a:lstStyle/>
          <a:p>
            <a:pPr marL="0" indent="0" algn="ctr">
              <a:buNone/>
            </a:pPr>
            <a:r>
              <a:rPr lang="es-MX" sz="2800" dirty="0"/>
              <a:t>Un evento altamente estresante cambia respuestas fisiológicas, especialmente la respuesta respiratoria. Los ejercicios de respiración ayudan a estabilizar el malestar físico y emocional, además promueve una respiración calmada profunda o no y de manera atencional.</a:t>
            </a:r>
          </a:p>
          <a:p>
            <a:pPr algn="ctr"/>
            <a:endParaRPr lang="es-MX" sz="2800" dirty="0"/>
          </a:p>
        </p:txBody>
      </p:sp>
    </p:spTree>
    <p:extLst>
      <p:ext uri="{BB962C8B-B14F-4D97-AF65-F5344CB8AC3E}">
        <p14:creationId xmlns:p14="http://schemas.microsoft.com/office/powerpoint/2010/main" val="159896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DB05CA4-C8C4-405A-9AF3-9FED8FFB34C0}"/>
              </a:ext>
            </a:extLst>
          </p:cNvPr>
          <p:cNvSpPr>
            <a:spLocks noGrp="1"/>
          </p:cNvSpPr>
          <p:nvPr>
            <p:ph type="title"/>
          </p:nvPr>
        </p:nvSpPr>
        <p:spPr>
          <a:xfrm>
            <a:off x="996617" y="938287"/>
            <a:ext cx="9607661" cy="686706"/>
          </a:xfrm>
        </p:spPr>
        <p:txBody>
          <a:bodyPr/>
          <a:lstStyle/>
          <a:p>
            <a:pPr algn="ctr"/>
            <a:r>
              <a:rPr lang="es-MX" dirty="0"/>
              <a:t>Diferencias entre respiración:</a:t>
            </a:r>
          </a:p>
        </p:txBody>
      </p:sp>
      <p:sp>
        <p:nvSpPr>
          <p:cNvPr id="6" name="Marcador de texto 5">
            <a:extLst>
              <a:ext uri="{FF2B5EF4-FFF2-40B4-BE49-F238E27FC236}">
                <a16:creationId xmlns:a16="http://schemas.microsoft.com/office/drawing/2014/main" id="{21D78A15-426B-44E4-9434-8E3F34BAAD0D}"/>
              </a:ext>
            </a:extLst>
          </p:cNvPr>
          <p:cNvSpPr>
            <a:spLocks noGrp="1"/>
          </p:cNvSpPr>
          <p:nvPr>
            <p:ph type="body" idx="1"/>
          </p:nvPr>
        </p:nvSpPr>
        <p:spPr>
          <a:xfrm>
            <a:off x="996617" y="1887657"/>
            <a:ext cx="4645152" cy="436101"/>
          </a:xfrm>
        </p:spPr>
        <p:txBody>
          <a:bodyPr/>
          <a:lstStyle/>
          <a:p>
            <a:r>
              <a:rPr lang="es-MX" dirty="0"/>
              <a:t>Torácica</a:t>
            </a:r>
          </a:p>
        </p:txBody>
      </p:sp>
      <p:sp>
        <p:nvSpPr>
          <p:cNvPr id="7" name="Marcador de contenido 6">
            <a:extLst>
              <a:ext uri="{FF2B5EF4-FFF2-40B4-BE49-F238E27FC236}">
                <a16:creationId xmlns:a16="http://schemas.microsoft.com/office/drawing/2014/main" id="{A61508B9-DA69-4874-9F1A-B80F07E0521F}"/>
              </a:ext>
            </a:extLst>
          </p:cNvPr>
          <p:cNvSpPr>
            <a:spLocks noGrp="1"/>
          </p:cNvSpPr>
          <p:nvPr>
            <p:ph sz="half" idx="2"/>
          </p:nvPr>
        </p:nvSpPr>
        <p:spPr>
          <a:xfrm>
            <a:off x="683912" y="2323758"/>
            <a:ext cx="4957857" cy="3595955"/>
          </a:xfrm>
        </p:spPr>
        <p:txBody>
          <a:bodyPr>
            <a:normAutofit/>
          </a:bodyPr>
          <a:lstStyle/>
          <a:p>
            <a:pPr marL="457200" indent="-457200">
              <a:buFont typeface="+mj-lt"/>
              <a:buAutoNum type="arabicPeriod"/>
            </a:pPr>
            <a:r>
              <a:rPr lang="es-MX" sz="1600" dirty="0"/>
              <a:t>Se observa la expansión de la caja torácica seguida por una elevación de las clavículas en la inspiración. </a:t>
            </a:r>
          </a:p>
          <a:p>
            <a:pPr marL="457200" indent="-457200">
              <a:buFont typeface="+mj-lt"/>
              <a:buAutoNum type="arabicPeriod"/>
            </a:pPr>
            <a:r>
              <a:rPr lang="es-MX" sz="1600" dirty="0"/>
              <a:t>Es más superficial. </a:t>
            </a:r>
          </a:p>
          <a:p>
            <a:pPr marL="457200" indent="-457200">
              <a:buFont typeface="+mj-lt"/>
              <a:buAutoNum type="arabicPeriod"/>
            </a:pPr>
            <a:r>
              <a:rPr lang="es-MX" sz="1600" dirty="0"/>
              <a:t>Sólo se utiliza la parte superior de los pulmones. </a:t>
            </a:r>
          </a:p>
          <a:p>
            <a:pPr marL="457200" indent="-457200">
              <a:buFont typeface="+mj-lt"/>
              <a:buAutoNum type="arabicPeriod"/>
            </a:pPr>
            <a:r>
              <a:rPr lang="es-MX" sz="1600" dirty="0"/>
              <a:t>Requiere mayor esfuerzo muscular </a:t>
            </a:r>
          </a:p>
          <a:p>
            <a:pPr marL="457200" indent="-457200">
              <a:buFont typeface="+mj-lt"/>
              <a:buAutoNum type="arabicPeriod"/>
            </a:pPr>
            <a:r>
              <a:rPr lang="es-MX" sz="1600" dirty="0"/>
              <a:t>Requiere incrementar el ritmo respiratorio para aportar el oxígeno necesario. 	</a:t>
            </a:r>
          </a:p>
          <a:p>
            <a:endParaRPr lang="es-MX" sz="1600" dirty="0"/>
          </a:p>
        </p:txBody>
      </p:sp>
      <p:sp>
        <p:nvSpPr>
          <p:cNvPr id="8" name="Marcador de texto 7">
            <a:extLst>
              <a:ext uri="{FF2B5EF4-FFF2-40B4-BE49-F238E27FC236}">
                <a16:creationId xmlns:a16="http://schemas.microsoft.com/office/drawing/2014/main" id="{F368F30E-F9AE-4DA9-B7D9-2517A10ADCB7}"/>
              </a:ext>
            </a:extLst>
          </p:cNvPr>
          <p:cNvSpPr>
            <a:spLocks noGrp="1"/>
          </p:cNvSpPr>
          <p:nvPr>
            <p:ph type="body" sz="quarter" idx="3"/>
          </p:nvPr>
        </p:nvSpPr>
        <p:spPr>
          <a:xfrm>
            <a:off x="5954474" y="1887657"/>
            <a:ext cx="4645152" cy="436101"/>
          </a:xfrm>
        </p:spPr>
        <p:txBody>
          <a:bodyPr/>
          <a:lstStyle/>
          <a:p>
            <a:r>
              <a:rPr lang="es-MX" dirty="0"/>
              <a:t>Diafragmática</a:t>
            </a:r>
          </a:p>
        </p:txBody>
      </p:sp>
      <p:sp>
        <p:nvSpPr>
          <p:cNvPr id="9" name="Marcador de contenido 8">
            <a:extLst>
              <a:ext uri="{FF2B5EF4-FFF2-40B4-BE49-F238E27FC236}">
                <a16:creationId xmlns:a16="http://schemas.microsoft.com/office/drawing/2014/main" id="{1F515AF2-5E15-4785-84F6-A72049A11FF0}"/>
              </a:ext>
            </a:extLst>
          </p:cNvPr>
          <p:cNvSpPr>
            <a:spLocks noGrp="1"/>
          </p:cNvSpPr>
          <p:nvPr>
            <p:ph sz="quarter" idx="4"/>
          </p:nvPr>
        </p:nvSpPr>
        <p:spPr>
          <a:xfrm>
            <a:off x="5777949" y="2304277"/>
            <a:ext cx="5787194" cy="3076106"/>
          </a:xfrm>
        </p:spPr>
        <p:txBody>
          <a:bodyPr>
            <a:noAutofit/>
          </a:bodyPr>
          <a:lstStyle/>
          <a:p>
            <a:pPr marL="457200" indent="-457200">
              <a:buFont typeface="+mj-lt"/>
              <a:buAutoNum type="arabicPeriod"/>
            </a:pPr>
            <a:r>
              <a:rPr lang="es-MX" sz="1600" dirty="0"/>
              <a:t>Se observa una expansión hacia fuera de la cavidad abdominal. </a:t>
            </a:r>
          </a:p>
          <a:p>
            <a:pPr marL="457200" indent="-457200">
              <a:buFont typeface="+mj-lt"/>
              <a:buAutoNum type="arabicPeriod"/>
            </a:pPr>
            <a:r>
              <a:rPr lang="es-MX" sz="1600" dirty="0"/>
              <a:t>Es más profunda. </a:t>
            </a:r>
          </a:p>
          <a:p>
            <a:pPr marL="457200" indent="-457200">
              <a:buFont typeface="+mj-lt"/>
              <a:buAutoNum type="arabicPeriod"/>
            </a:pPr>
            <a:r>
              <a:rPr lang="es-MX" sz="1600" dirty="0"/>
              <a:t>Se utiliza toda la capacidad pulmonar, incluyendo el tercio inferior, donde hay mayor número de vasos sanguíneos por los que incorporar el oxígeno al cuerpo. </a:t>
            </a:r>
          </a:p>
          <a:p>
            <a:pPr marL="457200" indent="-457200">
              <a:buFont typeface="+mj-lt"/>
              <a:buAutoNum type="arabicPeriod"/>
            </a:pPr>
            <a:r>
              <a:rPr lang="es-MX" sz="1600" dirty="0"/>
              <a:t>Requiere un esfuerzo muscular mínimo. </a:t>
            </a:r>
          </a:p>
          <a:p>
            <a:pPr marL="457200" indent="-457200">
              <a:buFont typeface="+mj-lt"/>
              <a:buAutoNum type="arabicPeriod"/>
            </a:pPr>
            <a:r>
              <a:rPr lang="es-MX" sz="1600" dirty="0"/>
              <a:t>Requiere respirar un menor número de veces para aportar el oxígeno necesario. </a:t>
            </a:r>
          </a:p>
        </p:txBody>
      </p:sp>
    </p:spTree>
    <p:extLst>
      <p:ext uri="{BB962C8B-B14F-4D97-AF65-F5344CB8AC3E}">
        <p14:creationId xmlns:p14="http://schemas.microsoft.com/office/powerpoint/2010/main" val="3385651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E7DC80-7E15-413E-A4CA-64FC9ACD52E8}"/>
              </a:ext>
            </a:extLst>
          </p:cNvPr>
          <p:cNvSpPr>
            <a:spLocks noGrp="1"/>
          </p:cNvSpPr>
          <p:nvPr>
            <p:ph type="title"/>
          </p:nvPr>
        </p:nvSpPr>
        <p:spPr>
          <a:xfrm>
            <a:off x="1451579" y="1098087"/>
            <a:ext cx="9603275" cy="587136"/>
          </a:xfrm>
        </p:spPr>
        <p:txBody>
          <a:bodyPr>
            <a:normAutofit/>
          </a:bodyPr>
          <a:lstStyle/>
          <a:p>
            <a:r>
              <a:rPr lang="es-MX" sz="3000" dirty="0"/>
              <a:t>Respiración profunda con retención de aire</a:t>
            </a:r>
          </a:p>
        </p:txBody>
      </p:sp>
      <p:sp>
        <p:nvSpPr>
          <p:cNvPr id="3" name="Marcador de contenido 2">
            <a:extLst>
              <a:ext uri="{FF2B5EF4-FFF2-40B4-BE49-F238E27FC236}">
                <a16:creationId xmlns:a16="http://schemas.microsoft.com/office/drawing/2014/main" id="{6FD9BA94-AE99-4352-930E-18391D9B61D6}"/>
              </a:ext>
            </a:extLst>
          </p:cNvPr>
          <p:cNvSpPr>
            <a:spLocks noGrp="1"/>
          </p:cNvSpPr>
          <p:nvPr>
            <p:ph idx="1"/>
          </p:nvPr>
        </p:nvSpPr>
        <p:spPr/>
        <p:txBody>
          <a:bodyPr>
            <a:normAutofit/>
          </a:bodyPr>
          <a:lstStyle/>
          <a:p>
            <a:r>
              <a:rPr lang="es-MX" sz="2400" dirty="0"/>
              <a:t>Es una respiración </a:t>
            </a:r>
            <a:r>
              <a:rPr lang="es-MX" sz="2400" b="1" dirty="0"/>
              <a:t>muy lenta </a:t>
            </a:r>
            <a:r>
              <a:rPr lang="es-MX" sz="2400" dirty="0"/>
              <a:t>(se respira tres veces por minuto), </a:t>
            </a:r>
            <a:r>
              <a:rPr lang="es-MX" sz="2400" b="1" dirty="0"/>
              <a:t>regular y diafragmática</a:t>
            </a:r>
            <a:r>
              <a:rPr lang="es-MX" sz="2400" dirty="0"/>
              <a:t>, pero </a:t>
            </a:r>
            <a:r>
              <a:rPr lang="es-MX" sz="2400" b="1" dirty="0"/>
              <a:t>implica retener el aire </a:t>
            </a:r>
            <a:r>
              <a:rPr lang="es-MX" sz="2400" dirty="0"/>
              <a:t>durante unos segundos y es </a:t>
            </a:r>
            <a:r>
              <a:rPr lang="es-MX" sz="2400" b="1" dirty="0"/>
              <a:t>más profunda </a:t>
            </a:r>
            <a:r>
              <a:rPr lang="es-MX" sz="2400" dirty="0"/>
              <a:t>que la controlada. </a:t>
            </a:r>
          </a:p>
          <a:p>
            <a:r>
              <a:rPr lang="es-MX" sz="2400" dirty="0"/>
              <a:t>Práctica en situaciones de demasiada actividad.</a:t>
            </a:r>
          </a:p>
          <a:p>
            <a:endParaRPr lang="es-MX" sz="2400" dirty="0"/>
          </a:p>
          <a:p>
            <a:endParaRPr lang="es-MX" sz="2400" dirty="0"/>
          </a:p>
          <a:p>
            <a:endParaRPr lang="es-MX" sz="2400" dirty="0"/>
          </a:p>
        </p:txBody>
      </p:sp>
    </p:spTree>
    <p:extLst>
      <p:ext uri="{BB962C8B-B14F-4D97-AF65-F5344CB8AC3E}">
        <p14:creationId xmlns:p14="http://schemas.microsoft.com/office/powerpoint/2010/main" val="334801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5FFCB-4C1D-4BB8-9DE7-A1C693C8AE32}"/>
              </a:ext>
            </a:extLst>
          </p:cNvPr>
          <p:cNvSpPr>
            <a:spLocks noGrp="1"/>
          </p:cNvSpPr>
          <p:nvPr>
            <p:ph type="title"/>
          </p:nvPr>
        </p:nvSpPr>
        <p:spPr>
          <a:xfrm>
            <a:off x="1451579" y="963546"/>
            <a:ext cx="9603275" cy="852003"/>
          </a:xfrm>
        </p:spPr>
        <p:txBody>
          <a:bodyPr>
            <a:normAutofit/>
          </a:bodyPr>
          <a:lstStyle/>
          <a:p>
            <a:r>
              <a:rPr lang="es-MX" sz="3600" dirty="0"/>
              <a:t>Terapia cognitivo conductual</a:t>
            </a:r>
          </a:p>
        </p:txBody>
      </p:sp>
      <p:sp>
        <p:nvSpPr>
          <p:cNvPr id="3" name="Marcador de contenido 2">
            <a:extLst>
              <a:ext uri="{FF2B5EF4-FFF2-40B4-BE49-F238E27FC236}">
                <a16:creationId xmlns:a16="http://schemas.microsoft.com/office/drawing/2014/main" id="{1FC81D93-E3A3-42A2-BC79-67B177F0EF16}"/>
              </a:ext>
            </a:extLst>
          </p:cNvPr>
          <p:cNvSpPr>
            <a:spLocks noGrp="1"/>
          </p:cNvSpPr>
          <p:nvPr>
            <p:ph idx="1"/>
          </p:nvPr>
        </p:nvSpPr>
        <p:spPr>
          <a:xfrm>
            <a:off x="1451579" y="2015732"/>
            <a:ext cx="9603275" cy="4037749"/>
          </a:xfrm>
        </p:spPr>
        <p:txBody>
          <a:bodyPr>
            <a:normAutofit fontScale="85000" lnSpcReduction="20000"/>
          </a:bodyPr>
          <a:lstStyle/>
          <a:p>
            <a:pPr marL="0" indent="0">
              <a:buNone/>
            </a:pPr>
            <a:r>
              <a:rPr lang="es-MX" sz="3200" dirty="0"/>
              <a:t>INTERVENCIONES CONDUCTUALES:</a:t>
            </a:r>
          </a:p>
          <a:p>
            <a:r>
              <a:rPr lang="es-MX" sz="3200" dirty="0"/>
              <a:t>Modificar falsas valoraciones y creencias sobre la amenaza y la seguridad, para disminuir síntomas ansiosos.</a:t>
            </a:r>
          </a:p>
          <a:p>
            <a:r>
              <a:rPr lang="es-MX" sz="3200" dirty="0"/>
              <a:t>Una forma efectiva para modificar el pensamiento ansioso es la experiencia directa que provoca ansiedad.</a:t>
            </a:r>
          </a:p>
          <a:p>
            <a:r>
              <a:rPr lang="es-MX" sz="3200" dirty="0"/>
              <a:t>Modificar respuestas de afrontamiento potencialmente mal-adaptativas.</a:t>
            </a:r>
          </a:p>
          <a:p>
            <a:r>
              <a:rPr lang="es-MX" sz="3200" dirty="0"/>
              <a:t>Adquirir respuestas más efectivas</a:t>
            </a:r>
          </a:p>
          <a:p>
            <a:endParaRPr lang="es-MX" sz="3200" dirty="0"/>
          </a:p>
        </p:txBody>
      </p:sp>
    </p:spTree>
    <p:extLst>
      <p:ext uri="{BB962C8B-B14F-4D97-AF65-F5344CB8AC3E}">
        <p14:creationId xmlns:p14="http://schemas.microsoft.com/office/powerpoint/2010/main" val="40898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BDEDC-1CF5-4185-9C21-742F89E24E19}"/>
              </a:ext>
            </a:extLst>
          </p:cNvPr>
          <p:cNvSpPr>
            <a:spLocks noGrp="1"/>
          </p:cNvSpPr>
          <p:nvPr>
            <p:ph type="title"/>
          </p:nvPr>
        </p:nvSpPr>
        <p:spPr>
          <a:xfrm>
            <a:off x="1411823" y="1003302"/>
            <a:ext cx="9603275" cy="692977"/>
          </a:xfrm>
        </p:spPr>
        <p:txBody>
          <a:bodyPr/>
          <a:lstStyle/>
          <a:p>
            <a:r>
              <a:rPr lang="es-MX" dirty="0"/>
              <a:t>Instrucciones</a:t>
            </a:r>
          </a:p>
        </p:txBody>
      </p:sp>
      <p:sp>
        <p:nvSpPr>
          <p:cNvPr id="3" name="Marcador de contenido 2">
            <a:extLst>
              <a:ext uri="{FF2B5EF4-FFF2-40B4-BE49-F238E27FC236}">
                <a16:creationId xmlns:a16="http://schemas.microsoft.com/office/drawing/2014/main" id="{DBD5E0A5-3D6F-46A4-B4A8-014A84DA052E}"/>
              </a:ext>
            </a:extLst>
          </p:cNvPr>
          <p:cNvSpPr>
            <a:spLocks noGrp="1"/>
          </p:cNvSpPr>
          <p:nvPr>
            <p:ph idx="1"/>
          </p:nvPr>
        </p:nvSpPr>
        <p:spPr>
          <a:xfrm>
            <a:off x="521052" y="1816949"/>
            <a:ext cx="11149895" cy="4424825"/>
          </a:xfrm>
        </p:spPr>
        <p:txBody>
          <a:bodyPr>
            <a:normAutofit/>
          </a:bodyPr>
          <a:lstStyle/>
          <a:p>
            <a:r>
              <a:rPr lang="es-MX" dirty="0"/>
              <a:t>a) Sentarse cómodamente, cerrar suavemente los ojos y colocar una mano </a:t>
            </a:r>
            <a:r>
              <a:rPr lang="es-MX" b="1" dirty="0"/>
              <a:t>sobre el abdomen</a:t>
            </a:r>
            <a:r>
              <a:rPr lang="es-MX" dirty="0"/>
              <a:t>, con el dedo meñique justo encima del ombligo. El abdomen debe elevarse con cada inspiración.  Al espirar, el abdomen vuelve a su posición original. </a:t>
            </a:r>
          </a:p>
          <a:p>
            <a:r>
              <a:rPr lang="es-MX" dirty="0"/>
              <a:t>b) Inspirar por la nariz y espirar por la nariz o por la boca. </a:t>
            </a:r>
          </a:p>
          <a:p>
            <a:r>
              <a:rPr lang="es-MX" dirty="0"/>
              <a:t>c) Hacer una inspiración lenta y profunda por la nariz durante 5 segundos, retener el aire durante 5-7 segundos y espirar lentamente por la nariz o por la boca durante unos 10 segundos. Puede ser aconsejable que se repita mentalmente y de forma lenta la palabra "calma", "relax" o "tranquilo" cada vez que espira o imaginar que la tensión se escapa con el aire espirado. Para mantener el ritmo puede serle útil contar de 1 a 5 (inhalación), de 1 a 5 o 7 (retención) y de 1 a 10 (espiración). </a:t>
            </a:r>
          </a:p>
          <a:p>
            <a:r>
              <a:rPr lang="es-MX" dirty="0"/>
              <a:t>d) Tras repetir todo esto dos o tres veces debe intentar seguir el ritmo de la respiración controlada. </a:t>
            </a:r>
          </a:p>
        </p:txBody>
      </p:sp>
    </p:spTree>
    <p:extLst>
      <p:ext uri="{BB962C8B-B14F-4D97-AF65-F5344CB8AC3E}">
        <p14:creationId xmlns:p14="http://schemas.microsoft.com/office/powerpoint/2010/main" val="407970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176E5A2B-0F0E-424D-A719-C785FC28F5C9}"/>
              </a:ext>
            </a:extLst>
          </p:cNvPr>
          <p:cNvSpPr>
            <a:spLocks noGrp="1"/>
          </p:cNvSpPr>
          <p:nvPr>
            <p:ph type="title"/>
          </p:nvPr>
        </p:nvSpPr>
        <p:spPr>
          <a:xfrm>
            <a:off x="1411823" y="1003302"/>
            <a:ext cx="9603275" cy="692977"/>
          </a:xfrm>
        </p:spPr>
        <p:txBody>
          <a:bodyPr/>
          <a:lstStyle/>
          <a:p>
            <a:r>
              <a:rPr lang="es-MX" dirty="0"/>
              <a:t>Respiración controlada</a:t>
            </a:r>
          </a:p>
        </p:txBody>
      </p:sp>
      <p:sp>
        <p:nvSpPr>
          <p:cNvPr id="6" name="Marcador de contenido 5">
            <a:extLst>
              <a:ext uri="{FF2B5EF4-FFF2-40B4-BE49-F238E27FC236}">
                <a16:creationId xmlns:a16="http://schemas.microsoft.com/office/drawing/2014/main" id="{5857222E-49AE-4ABC-988B-F733115A2E8F}"/>
              </a:ext>
            </a:extLst>
          </p:cNvPr>
          <p:cNvSpPr>
            <a:spLocks noGrp="1"/>
          </p:cNvSpPr>
          <p:nvPr>
            <p:ph idx="1"/>
          </p:nvPr>
        </p:nvSpPr>
        <p:spPr/>
        <p:txBody>
          <a:bodyPr/>
          <a:lstStyle/>
          <a:p>
            <a:r>
              <a:rPr lang="es-MX" dirty="0"/>
              <a:t>La técnica </a:t>
            </a:r>
            <a:r>
              <a:rPr lang="es-MX" b="1" dirty="0"/>
              <a:t>consiste en </a:t>
            </a:r>
            <a:r>
              <a:rPr lang="es-MX" dirty="0"/>
              <a:t>aprender a </a:t>
            </a:r>
            <a:r>
              <a:rPr lang="es-MX" b="1" dirty="0"/>
              <a:t>respirar de un modo lento</a:t>
            </a:r>
            <a:r>
              <a:rPr lang="es-MX" dirty="0"/>
              <a:t>: 8 </a:t>
            </a:r>
            <a:r>
              <a:rPr lang="es-MX" dirty="0" err="1"/>
              <a:t>ó</a:t>
            </a:r>
            <a:r>
              <a:rPr lang="es-MX" dirty="0"/>
              <a:t> 12 respiraciones por minuto (normalmente respiramos entre 12 y 16 veces por minuto), </a:t>
            </a:r>
            <a:r>
              <a:rPr lang="es-MX" b="1" dirty="0"/>
              <a:t>no demasiado profundo y empleando el diafragma </a:t>
            </a:r>
            <a:r>
              <a:rPr lang="es-MX" dirty="0"/>
              <a:t>en vez de respirar sólo con el pecho. </a:t>
            </a:r>
          </a:p>
        </p:txBody>
      </p:sp>
    </p:spTree>
    <p:extLst>
      <p:ext uri="{BB962C8B-B14F-4D97-AF65-F5344CB8AC3E}">
        <p14:creationId xmlns:p14="http://schemas.microsoft.com/office/powerpoint/2010/main" val="1466958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94AF4-10C8-4A09-8EDA-709AA3292541}"/>
              </a:ext>
            </a:extLst>
          </p:cNvPr>
          <p:cNvSpPr>
            <a:spLocks noGrp="1"/>
          </p:cNvSpPr>
          <p:nvPr>
            <p:ph type="title"/>
          </p:nvPr>
        </p:nvSpPr>
        <p:spPr>
          <a:xfrm>
            <a:off x="1451579" y="950293"/>
            <a:ext cx="9603275" cy="587136"/>
          </a:xfrm>
        </p:spPr>
        <p:txBody>
          <a:bodyPr/>
          <a:lstStyle/>
          <a:p>
            <a:r>
              <a:rPr lang="es-MX" dirty="0"/>
              <a:t>instrucciones</a:t>
            </a:r>
          </a:p>
        </p:txBody>
      </p:sp>
      <p:sp>
        <p:nvSpPr>
          <p:cNvPr id="3" name="Marcador de contenido 2">
            <a:extLst>
              <a:ext uri="{FF2B5EF4-FFF2-40B4-BE49-F238E27FC236}">
                <a16:creationId xmlns:a16="http://schemas.microsoft.com/office/drawing/2014/main" id="{1A44C1BE-B314-4388-AE19-17065B8491D5}"/>
              </a:ext>
            </a:extLst>
          </p:cNvPr>
          <p:cNvSpPr>
            <a:spLocks noGrp="1"/>
          </p:cNvSpPr>
          <p:nvPr>
            <p:ph idx="1"/>
          </p:nvPr>
        </p:nvSpPr>
        <p:spPr>
          <a:xfrm>
            <a:off x="390940" y="1737435"/>
            <a:ext cx="11410120" cy="4345313"/>
          </a:xfrm>
        </p:spPr>
        <p:txBody>
          <a:bodyPr>
            <a:noAutofit/>
          </a:bodyPr>
          <a:lstStyle/>
          <a:p>
            <a:pPr algn="just"/>
            <a:r>
              <a:rPr lang="es-MX" dirty="0"/>
              <a:t>a) Sentarse cómodamente, cerrar suavemente los ojos y colocar una mano </a:t>
            </a:r>
            <a:r>
              <a:rPr lang="es-MX" b="1" dirty="0"/>
              <a:t>sobre el abdomen</a:t>
            </a:r>
            <a:r>
              <a:rPr lang="es-MX" dirty="0"/>
              <a:t>, con el dedo meñique justo encima del ombligo. El abdomen debe elevarse con cada inspiración Al espirar, el abdomen vuelve a su posición original. Para que le sea más fácil realizar la respiración abdominal, debe intentar llevar el aire hasta la parte más baja de los pulmones. También puede serle de ayuda intentar presionar el “cinturón” con el abdomen al inspirar. Recuerde que se trata de llevar el aire hasta la zona final de los pulmones, no de coger mucha cantidad de aire. </a:t>
            </a:r>
          </a:p>
          <a:p>
            <a:pPr marL="0" indent="0" algn="just">
              <a:buNone/>
            </a:pPr>
            <a:r>
              <a:rPr lang="es-MX" dirty="0"/>
              <a:t>Si no puede respirar diafragmáticamente en posición sentado, puede comenzar por una posición reclinada o tumbado boca arriba. Si le es necesario, puede colocar un pequeño libro sobre su abdomen y comprobar cómo aquél sube y baja. </a:t>
            </a:r>
          </a:p>
          <a:p>
            <a:pPr algn="just"/>
            <a:r>
              <a:rPr lang="es-MX" dirty="0"/>
              <a:t>b) Inspirar por la nariz y espirar por la nariz o por la boca. Si existe algún problema que impida inhalar bien por la nariz, puede hacerse por la boca, pero sin abrirla demasiado. </a:t>
            </a:r>
          </a:p>
        </p:txBody>
      </p:sp>
    </p:spTree>
    <p:extLst>
      <p:ext uri="{BB962C8B-B14F-4D97-AF65-F5344CB8AC3E}">
        <p14:creationId xmlns:p14="http://schemas.microsoft.com/office/powerpoint/2010/main" val="7347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741899-B52D-419B-AE63-C0B8771ED894}"/>
              </a:ext>
            </a:extLst>
          </p:cNvPr>
          <p:cNvSpPr>
            <a:spLocks noGrp="1"/>
          </p:cNvSpPr>
          <p:nvPr>
            <p:ph idx="4294967295"/>
          </p:nvPr>
        </p:nvSpPr>
        <p:spPr>
          <a:xfrm>
            <a:off x="423862" y="987474"/>
            <a:ext cx="11344275" cy="4316413"/>
          </a:xfrm>
        </p:spPr>
        <p:txBody>
          <a:bodyPr>
            <a:noAutofit/>
          </a:bodyPr>
          <a:lstStyle/>
          <a:p>
            <a:pPr algn="just"/>
            <a:r>
              <a:rPr lang="es-MX" dirty="0"/>
              <a:t>c) </a:t>
            </a:r>
            <a:r>
              <a:rPr lang="es-MX" b="1" dirty="0"/>
              <a:t>Inspirar por la nariz durante 3 segundos </a:t>
            </a:r>
            <a:r>
              <a:rPr lang="es-MX" dirty="0"/>
              <a:t>utilizando el diafragma, </a:t>
            </a:r>
            <a:r>
              <a:rPr lang="es-MX" b="1" dirty="0"/>
              <a:t>espirar por la nariz o por la boca durante 3 segundos </a:t>
            </a:r>
            <a:r>
              <a:rPr lang="es-MX" dirty="0"/>
              <a:t>y hacer una breve pausa ante de volver a inspirar. Puede ser aconsejable que se repita mentalmente y de forma lenta la palabra "calma", "relax" o "tranquilo" cada vez que espira o bien imaginar que la tensión se escapa con el aire espira-do. Para mantener el ritmo, puede serle útil contar de 1 a 3 (inspiración), volver a contar de 1 a 3 (espiración), contar 1 para la pausa y volver a empezar. Hay algunas personas a las que les resulta más cómodo hacer la pausa después de inspirar. Es decir, inspiración-pausa-espiración. </a:t>
            </a:r>
          </a:p>
          <a:p>
            <a:pPr marL="0" indent="0" algn="just">
              <a:buNone/>
            </a:pPr>
            <a:r>
              <a:rPr lang="es-MX" dirty="0"/>
              <a:t>Si respira más despacio, no hay problema. Si, por el contrario, el ritmo de 8 por minuto fuera demasiado lento para usted, tendría que empezar por uno más rápido de 12 por minuto (la inspiración y la espiración durarían 2 segundos cada una) o más; luego, habría que aproximarse más o menos gradualmente al ritmo de 8 por minuto. </a:t>
            </a:r>
            <a:r>
              <a:rPr lang="es-MX" b="1" dirty="0"/>
              <a:t>Recuerde que las inspiraciones no deben ser demasiado profundas</a:t>
            </a:r>
            <a:r>
              <a:rPr lang="es-MX" dirty="0"/>
              <a:t>. </a:t>
            </a:r>
          </a:p>
          <a:p>
            <a:pPr marL="0" indent="0" algn="just">
              <a:buNone/>
            </a:pPr>
            <a:endParaRPr lang="es-MX" dirty="0"/>
          </a:p>
        </p:txBody>
      </p:sp>
    </p:spTree>
    <p:extLst>
      <p:ext uri="{BB962C8B-B14F-4D97-AF65-F5344CB8AC3E}">
        <p14:creationId xmlns:p14="http://schemas.microsoft.com/office/powerpoint/2010/main" val="3579394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F03BE-4345-4E28-BE5A-51062C8FD0BC}"/>
              </a:ext>
            </a:extLst>
          </p:cNvPr>
          <p:cNvSpPr>
            <a:spLocks noGrp="1"/>
          </p:cNvSpPr>
          <p:nvPr>
            <p:ph type="title"/>
          </p:nvPr>
        </p:nvSpPr>
        <p:spPr/>
        <p:txBody>
          <a:bodyPr/>
          <a:lstStyle/>
          <a:p>
            <a:r>
              <a:rPr lang="es-MX" dirty="0"/>
              <a:t>¿respiración Controlada o profunda?</a:t>
            </a:r>
          </a:p>
        </p:txBody>
      </p:sp>
      <p:sp>
        <p:nvSpPr>
          <p:cNvPr id="3" name="Marcador de contenido 2">
            <a:extLst>
              <a:ext uri="{FF2B5EF4-FFF2-40B4-BE49-F238E27FC236}">
                <a16:creationId xmlns:a16="http://schemas.microsoft.com/office/drawing/2014/main" id="{AFEB548E-9C75-4B49-AFBE-8046EDE4BF11}"/>
              </a:ext>
            </a:extLst>
          </p:cNvPr>
          <p:cNvSpPr>
            <a:spLocks noGrp="1"/>
          </p:cNvSpPr>
          <p:nvPr>
            <p:ph idx="1"/>
          </p:nvPr>
        </p:nvSpPr>
        <p:spPr>
          <a:xfrm>
            <a:off x="649357" y="1891960"/>
            <a:ext cx="11542643" cy="4455831"/>
          </a:xfrm>
        </p:spPr>
        <p:txBody>
          <a:bodyPr>
            <a:normAutofit lnSpcReduction="10000"/>
          </a:bodyPr>
          <a:lstStyle/>
          <a:p>
            <a:pPr>
              <a:buFont typeface="Wingdings" panose="05000000000000000000" pitchFamily="2" charset="2"/>
              <a:buChar char="Ø"/>
            </a:pPr>
            <a:r>
              <a:rPr lang="es-MX" sz="1800" b="1" dirty="0"/>
              <a:t>Respiración profunda: </a:t>
            </a:r>
          </a:p>
          <a:p>
            <a:pPr marL="0" indent="0">
              <a:buNone/>
            </a:pPr>
            <a:r>
              <a:rPr lang="es-MX" sz="1800" dirty="0"/>
              <a:t>. Utilizarla en situaciones de especial tensión, por las características de la situación o bien porque no se ha aplicado la respiración controlada y el nivel de tensión ha aumentado. </a:t>
            </a:r>
          </a:p>
          <a:p>
            <a:pPr marL="457200" lvl="1" indent="0">
              <a:buNone/>
            </a:pPr>
            <a:r>
              <a:rPr lang="es-MX" dirty="0"/>
              <a:t>. Hacer entre 2 y 5 ciclos de respiración profunda. </a:t>
            </a:r>
          </a:p>
          <a:p>
            <a:pPr marL="457200" lvl="1" indent="0">
              <a:buNone/>
            </a:pPr>
            <a:r>
              <a:rPr lang="es-MX" dirty="0"/>
              <a:t>. Pasar a la respiración controlada. </a:t>
            </a:r>
          </a:p>
          <a:p>
            <a:pPr marL="0" indent="0">
              <a:buNone/>
            </a:pPr>
            <a:r>
              <a:rPr lang="es-MX" sz="1800" dirty="0"/>
              <a:t>. No utilizarla durante un periodo de tiempo demasiado largo. Podría provocar hiperventilación. </a:t>
            </a:r>
          </a:p>
          <a:p>
            <a:pPr marL="0" indent="0">
              <a:buNone/>
            </a:pPr>
            <a:endParaRPr lang="es-MX" sz="900" dirty="0"/>
          </a:p>
          <a:p>
            <a:pPr>
              <a:buFont typeface="Wingdings" panose="05000000000000000000" pitchFamily="2" charset="2"/>
              <a:buChar char="Ø"/>
            </a:pPr>
            <a:r>
              <a:rPr lang="es-MX" sz="1800" b="1" dirty="0"/>
              <a:t>Respiración controlada: </a:t>
            </a:r>
          </a:p>
          <a:p>
            <a:pPr marL="0" indent="0">
              <a:buNone/>
            </a:pPr>
            <a:r>
              <a:rPr lang="es-MX" sz="1800" dirty="0"/>
              <a:t>. Es aconsejable empezarla a aplicar antes de afrontar la situación conflictiva. </a:t>
            </a:r>
          </a:p>
          <a:p>
            <a:pPr marL="0" indent="0">
              <a:buNone/>
            </a:pPr>
            <a:r>
              <a:rPr lang="es-MX" sz="1800" dirty="0"/>
              <a:t>. Practicarla al notar los primeros síntomas de ansiedad. </a:t>
            </a:r>
          </a:p>
          <a:p>
            <a:pPr marL="0" indent="0">
              <a:buNone/>
            </a:pPr>
            <a:r>
              <a:rPr lang="es-MX" sz="1800" dirty="0"/>
              <a:t>. Practicarla al menos durante dos minutos. </a:t>
            </a:r>
          </a:p>
          <a:p>
            <a:pPr marL="0" indent="0">
              <a:buNone/>
            </a:pPr>
            <a:endParaRPr lang="es-MX" sz="1800" dirty="0"/>
          </a:p>
        </p:txBody>
      </p:sp>
      <p:pic>
        <p:nvPicPr>
          <p:cNvPr id="1026" name="Picture 2" descr="Resultado de imagen para emoji duda">
            <a:extLst>
              <a:ext uri="{FF2B5EF4-FFF2-40B4-BE49-F238E27FC236}">
                <a16:creationId xmlns:a16="http://schemas.microsoft.com/office/drawing/2014/main" id="{DC2889EC-B411-4AAD-9094-386CBAE43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7" t="4058" r="5039" b="9949"/>
          <a:stretch/>
        </p:blipFill>
        <p:spPr bwMode="auto">
          <a:xfrm>
            <a:off x="10166959" y="804519"/>
            <a:ext cx="887895" cy="95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350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9B4AC033-FA7A-45F3-A2C3-9FA643AA68E3}"/>
              </a:ext>
            </a:extLst>
          </p:cNvPr>
          <p:cNvSpPr>
            <a:spLocks noGrp="1"/>
          </p:cNvSpPr>
          <p:nvPr>
            <p:ph type="title"/>
          </p:nvPr>
        </p:nvSpPr>
        <p:spPr>
          <a:xfrm>
            <a:off x="612176" y="713531"/>
            <a:ext cx="4873432" cy="1049235"/>
          </a:xfrm>
        </p:spPr>
        <p:txBody>
          <a:bodyPr vert="horz" lIns="91440" tIns="45720" rIns="91440" bIns="0" rtlCol="0">
            <a:noAutofit/>
          </a:bodyPr>
          <a:lstStyle/>
          <a:p>
            <a:pPr algn="ctr"/>
            <a:r>
              <a:rPr lang="en-US" dirty="0" err="1"/>
              <a:t>Relajación</a:t>
            </a:r>
            <a:r>
              <a:rPr lang="en-US" dirty="0"/>
              <a:t> muscular </a:t>
            </a:r>
            <a:r>
              <a:rPr lang="en-US" dirty="0" err="1"/>
              <a:t>progresiva</a:t>
            </a:r>
            <a:endParaRPr lang="en-US" dirty="0"/>
          </a:p>
        </p:txBody>
      </p:sp>
      <p:sp>
        <p:nvSpPr>
          <p:cNvPr id="41" name="Rectangle 40">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43" name="Group 42">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44" name="Rectangle 43">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Marcador de contenido 3">
            <a:extLst>
              <a:ext uri="{FF2B5EF4-FFF2-40B4-BE49-F238E27FC236}">
                <a16:creationId xmlns:a16="http://schemas.microsoft.com/office/drawing/2014/main" id="{C3EF6A9D-A08E-464B-9B47-6EDDD97097A8}"/>
              </a:ext>
            </a:extLst>
          </p:cNvPr>
          <p:cNvPicPr>
            <a:picLocks noChangeAspect="1"/>
          </p:cNvPicPr>
          <p:nvPr/>
        </p:nvPicPr>
        <p:blipFill rotWithShape="1">
          <a:blip r:embed="rId2"/>
          <a:srcRect t="17679" r="4" b="2139"/>
          <a:stretch/>
        </p:blipFill>
        <p:spPr>
          <a:xfrm>
            <a:off x="6093926" y="1116345"/>
            <a:ext cx="4821551" cy="3866172"/>
          </a:xfrm>
          <a:prstGeom prst="rect">
            <a:avLst/>
          </a:prstGeom>
        </p:spPr>
      </p:pic>
      <p:pic>
        <p:nvPicPr>
          <p:cNvPr id="47" name="Picture 46">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Marcador de contenido 5">
            <a:extLst>
              <a:ext uri="{FF2B5EF4-FFF2-40B4-BE49-F238E27FC236}">
                <a16:creationId xmlns:a16="http://schemas.microsoft.com/office/drawing/2014/main" id="{8FCDBA65-59FB-4197-8480-C895A8044877}"/>
              </a:ext>
            </a:extLst>
          </p:cNvPr>
          <p:cNvSpPr>
            <a:spLocks noGrp="1"/>
          </p:cNvSpPr>
          <p:nvPr>
            <p:ph idx="1"/>
          </p:nvPr>
        </p:nvSpPr>
        <p:spPr>
          <a:xfrm>
            <a:off x="951265" y="2015733"/>
            <a:ext cx="4183608" cy="2198458"/>
          </a:xfrm>
        </p:spPr>
        <p:txBody>
          <a:bodyPr>
            <a:normAutofit/>
          </a:bodyPr>
          <a:lstStyle/>
          <a:p>
            <a:pPr marL="0" indent="0" algn="ctr">
              <a:buNone/>
            </a:pPr>
            <a:r>
              <a:rPr lang="es-MX" sz="2400" dirty="0"/>
              <a:t>Su objetivo es reducir los niveles de activación mediante una disminución progresiva de la tensión muscular.</a:t>
            </a:r>
          </a:p>
        </p:txBody>
      </p:sp>
    </p:spTree>
    <p:extLst>
      <p:ext uri="{BB962C8B-B14F-4D97-AF65-F5344CB8AC3E}">
        <p14:creationId xmlns:p14="http://schemas.microsoft.com/office/powerpoint/2010/main" val="3260795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48FDFA-564E-4091-830E-4CB93BC4DFC7}"/>
              </a:ext>
            </a:extLst>
          </p:cNvPr>
          <p:cNvSpPr>
            <a:spLocks noGrp="1"/>
          </p:cNvSpPr>
          <p:nvPr>
            <p:ph type="title"/>
          </p:nvPr>
        </p:nvSpPr>
        <p:spPr>
          <a:xfrm>
            <a:off x="987753" y="1069562"/>
            <a:ext cx="9603275" cy="573707"/>
          </a:xfrm>
        </p:spPr>
        <p:txBody>
          <a:bodyPr/>
          <a:lstStyle/>
          <a:p>
            <a:pPr algn="r"/>
            <a:r>
              <a:rPr lang="es-MX" dirty="0"/>
              <a:t>características</a:t>
            </a:r>
          </a:p>
        </p:txBody>
      </p:sp>
      <p:sp>
        <p:nvSpPr>
          <p:cNvPr id="3" name="Marcador de contenido 2">
            <a:extLst>
              <a:ext uri="{FF2B5EF4-FFF2-40B4-BE49-F238E27FC236}">
                <a16:creationId xmlns:a16="http://schemas.microsoft.com/office/drawing/2014/main" id="{42F95904-B89D-4E79-9C9A-266E76C93B8B}"/>
              </a:ext>
            </a:extLst>
          </p:cNvPr>
          <p:cNvSpPr>
            <a:spLocks noGrp="1"/>
          </p:cNvSpPr>
          <p:nvPr>
            <p:ph idx="1"/>
          </p:nvPr>
        </p:nvSpPr>
        <p:spPr>
          <a:xfrm>
            <a:off x="780608" y="2015732"/>
            <a:ext cx="10630784" cy="4037749"/>
          </a:xfrm>
        </p:spPr>
        <p:txBody>
          <a:bodyPr>
            <a:normAutofit/>
          </a:bodyPr>
          <a:lstStyle/>
          <a:p>
            <a:r>
              <a:rPr lang="es-MX" dirty="0"/>
              <a:t>Edmund Jacobson, en su laboratorio de fisiología clínica de Chicago, comprobó que se podía inducir un estado de relajación profunda, tensando y destensando grupos musculares específicos; así como el aprender a detectar la diferencia entre la sensación de tensión y la sensación de relajación.</a:t>
            </a:r>
          </a:p>
          <a:p>
            <a:r>
              <a:rPr lang="es-MX" dirty="0"/>
              <a:t>En un inicio, ejercicio prologando y meses de práctica. Actualmente es un ejercicio mucho más breve y menos ejercicios implicados. </a:t>
            </a:r>
          </a:p>
          <a:p>
            <a:r>
              <a:rPr lang="es-MX" dirty="0"/>
              <a:t>Actualmente se da énfasis en lo fisiológico, cognitivo y conductual.</a:t>
            </a:r>
          </a:p>
          <a:p>
            <a:r>
              <a:rPr lang="es-MX" dirty="0"/>
              <a:t>Actualmente, consiste en practicar con 16 grupos musculares, con una duración de 30 a 40 minutos en las primeras semanas. Se va reduciendo hasta 4 grupos musculares (brazos, cabeza, tronco y piernas) o en uno que solo implique a todo el cuerpo.</a:t>
            </a:r>
          </a:p>
          <a:p>
            <a:endParaRPr lang="es-MX" dirty="0"/>
          </a:p>
        </p:txBody>
      </p:sp>
    </p:spTree>
    <p:extLst>
      <p:ext uri="{BB962C8B-B14F-4D97-AF65-F5344CB8AC3E}">
        <p14:creationId xmlns:p14="http://schemas.microsoft.com/office/powerpoint/2010/main" val="150134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CA54E3-E3ED-45FD-A608-F1F8F8C198E8}"/>
              </a:ext>
            </a:extLst>
          </p:cNvPr>
          <p:cNvSpPr>
            <a:spLocks noGrp="1"/>
          </p:cNvSpPr>
          <p:nvPr>
            <p:ph type="title"/>
          </p:nvPr>
        </p:nvSpPr>
        <p:spPr/>
        <p:txBody>
          <a:bodyPr/>
          <a:lstStyle/>
          <a:p>
            <a:r>
              <a:rPr lang="es-MX" dirty="0"/>
              <a:t>Indicaciones generales</a:t>
            </a:r>
          </a:p>
        </p:txBody>
      </p:sp>
      <p:sp>
        <p:nvSpPr>
          <p:cNvPr id="3" name="Marcador de contenido 2">
            <a:extLst>
              <a:ext uri="{FF2B5EF4-FFF2-40B4-BE49-F238E27FC236}">
                <a16:creationId xmlns:a16="http://schemas.microsoft.com/office/drawing/2014/main" id="{AFE73547-7BE8-493F-9290-B9371CDE3900}"/>
              </a:ext>
            </a:extLst>
          </p:cNvPr>
          <p:cNvSpPr>
            <a:spLocks noGrp="1"/>
          </p:cNvSpPr>
          <p:nvPr>
            <p:ph idx="1"/>
          </p:nvPr>
        </p:nvSpPr>
        <p:spPr>
          <a:xfrm>
            <a:off x="430695" y="2015732"/>
            <a:ext cx="11330609" cy="4037749"/>
          </a:xfrm>
        </p:spPr>
        <p:txBody>
          <a:bodyPr>
            <a:normAutofit/>
          </a:bodyPr>
          <a:lstStyle/>
          <a:p>
            <a:r>
              <a:rPr lang="es-MX" dirty="0"/>
              <a:t>Secuencia ordenada, procurando que sea la misma en todas las ocasiones.</a:t>
            </a:r>
          </a:p>
          <a:p>
            <a:r>
              <a:rPr lang="es-MX" dirty="0"/>
              <a:t>El tiempo de tensión debe ser de unos 4 segundos, para pasar inmediatamente a relajar el músculo dejándolo suelto. Debe mantenerse el músculo relajado unos 15 segundos antes de tensar de nuevo.</a:t>
            </a:r>
          </a:p>
          <a:p>
            <a:r>
              <a:rPr lang="es-MX" dirty="0"/>
              <a:t>Se busca facilitar la disminución de la tención, por lo que no se debe tensar con demasiada fuerza pues se pueden producir contracturas.</a:t>
            </a:r>
          </a:p>
          <a:p>
            <a:r>
              <a:rPr lang="es-MX" dirty="0"/>
              <a:t>Al soltar, debe ser de repente.</a:t>
            </a:r>
          </a:p>
          <a:p>
            <a:r>
              <a:rPr lang="es-MX" dirty="0"/>
              <a:t>Es útil imaginar en cada momento los músculos que está tensando y relajando, y notar como se sigue distendiendo por sí mismo después de soltarlo.</a:t>
            </a:r>
          </a:p>
          <a:p>
            <a:endParaRPr lang="es-MX" dirty="0"/>
          </a:p>
          <a:p>
            <a:endParaRPr lang="es-MX" dirty="0"/>
          </a:p>
          <a:p>
            <a:endParaRPr lang="es-MX" dirty="0"/>
          </a:p>
        </p:txBody>
      </p:sp>
    </p:spTree>
    <p:extLst>
      <p:ext uri="{BB962C8B-B14F-4D97-AF65-F5344CB8AC3E}">
        <p14:creationId xmlns:p14="http://schemas.microsoft.com/office/powerpoint/2010/main" val="121826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lementos multimedia en línea 3" title="Psicólogo Madrid Relajación Muscular de Jacobson Completa">
            <a:hlinkClick r:id="" action="ppaction://media"/>
            <a:extLst>
              <a:ext uri="{FF2B5EF4-FFF2-40B4-BE49-F238E27FC236}">
                <a16:creationId xmlns:a16="http://schemas.microsoft.com/office/drawing/2014/main" id="{5C389192-B21E-4CB4-8483-5591FE91CB30}"/>
              </a:ext>
            </a:extLst>
          </p:cNvPr>
          <p:cNvPicPr>
            <a:picLocks noGrp="1" noRot="1" noChangeAspect="1"/>
          </p:cNvPicPr>
          <p:nvPr>
            <p:ph idx="4294967295"/>
            <a:videoFile r:link="rId1"/>
          </p:nvPr>
        </p:nvPicPr>
        <p:blipFill>
          <a:blip r:embed="rId3"/>
          <a:stretch>
            <a:fillRect/>
          </a:stretch>
        </p:blipFill>
        <p:spPr>
          <a:xfrm>
            <a:off x="3472070" y="1579632"/>
            <a:ext cx="5247860" cy="2951921"/>
          </a:xfrm>
          <a:prstGeom prst="rect">
            <a:avLst/>
          </a:prstGeom>
        </p:spPr>
      </p:pic>
      <p:sp>
        <p:nvSpPr>
          <p:cNvPr id="5" name="CuadroTexto 4">
            <a:extLst>
              <a:ext uri="{FF2B5EF4-FFF2-40B4-BE49-F238E27FC236}">
                <a16:creationId xmlns:a16="http://schemas.microsoft.com/office/drawing/2014/main" id="{CADADC40-67A3-466C-951D-8245AF83B6F3}"/>
              </a:ext>
            </a:extLst>
          </p:cNvPr>
          <p:cNvSpPr txBox="1"/>
          <p:nvPr/>
        </p:nvSpPr>
        <p:spPr>
          <a:xfrm>
            <a:off x="2610678" y="4625010"/>
            <a:ext cx="6970643" cy="523220"/>
          </a:xfrm>
          <a:prstGeom prst="rect">
            <a:avLst/>
          </a:prstGeom>
          <a:noFill/>
        </p:spPr>
        <p:txBody>
          <a:bodyPr wrap="square" rtlCol="0">
            <a:spAutoFit/>
          </a:bodyPr>
          <a:lstStyle/>
          <a:p>
            <a:pPr algn="ctr"/>
            <a:r>
              <a:rPr lang="es-MX" sz="2800" dirty="0"/>
              <a:t>Ejemplo de relajación muscular progresiva</a:t>
            </a:r>
          </a:p>
        </p:txBody>
      </p:sp>
    </p:spTree>
    <p:extLst>
      <p:ext uri="{BB962C8B-B14F-4D97-AF65-F5344CB8AC3E}">
        <p14:creationId xmlns:p14="http://schemas.microsoft.com/office/powerpoint/2010/main" val="41810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3" name="Straight Connector 72">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ítulo 1">
            <a:extLst>
              <a:ext uri="{FF2B5EF4-FFF2-40B4-BE49-F238E27FC236}">
                <a16:creationId xmlns:a16="http://schemas.microsoft.com/office/drawing/2014/main" id="{ACEA3895-0C95-43CA-AD08-BCFB1151EF05}"/>
              </a:ext>
            </a:extLst>
          </p:cNvPr>
          <p:cNvSpPr>
            <a:spLocks noGrp="1"/>
          </p:cNvSpPr>
          <p:nvPr>
            <p:ph type="title"/>
          </p:nvPr>
        </p:nvSpPr>
        <p:spPr>
          <a:xfrm>
            <a:off x="782891" y="761528"/>
            <a:ext cx="4676937" cy="1049235"/>
          </a:xfrm>
        </p:spPr>
        <p:txBody>
          <a:bodyPr>
            <a:noAutofit/>
          </a:bodyPr>
          <a:lstStyle/>
          <a:p>
            <a:pPr algn="ctr"/>
            <a:r>
              <a:rPr lang="es-MX" dirty="0"/>
              <a:t>CAMBIO DE CONDUCTA DIRIGIDO</a:t>
            </a:r>
          </a:p>
        </p:txBody>
      </p:sp>
      <p:sp>
        <p:nvSpPr>
          <p:cNvPr id="2054" name="Rectangle 74">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Marcador de contenido 2">
            <a:extLst>
              <a:ext uri="{FF2B5EF4-FFF2-40B4-BE49-F238E27FC236}">
                <a16:creationId xmlns:a16="http://schemas.microsoft.com/office/drawing/2014/main" id="{27FB2B39-3ACA-461F-8468-2DA1F0BD3B72}"/>
              </a:ext>
            </a:extLst>
          </p:cNvPr>
          <p:cNvSpPr>
            <a:spLocks noGrp="1"/>
          </p:cNvSpPr>
          <p:nvPr>
            <p:ph idx="1"/>
          </p:nvPr>
        </p:nvSpPr>
        <p:spPr>
          <a:xfrm>
            <a:off x="691817" y="2008046"/>
            <a:ext cx="4859083" cy="3450613"/>
          </a:xfrm>
        </p:spPr>
        <p:txBody>
          <a:bodyPr>
            <a:normAutofit/>
          </a:bodyPr>
          <a:lstStyle/>
          <a:p>
            <a:pPr marL="0" indent="0">
              <a:buNone/>
            </a:pPr>
            <a:r>
              <a:rPr lang="es-MX" sz="2800" dirty="0"/>
              <a:t>Adquisición de habilidades prosociales, asertividad o comunicación verbal y corporal </a:t>
            </a:r>
          </a:p>
          <a:p>
            <a:pPr>
              <a:buFont typeface="Wingdings" panose="05000000000000000000" pitchFamily="2" charset="2"/>
              <a:buChar char="ü"/>
            </a:pPr>
            <a:r>
              <a:rPr lang="es-MX" sz="2800" dirty="0"/>
              <a:t>Modelado</a:t>
            </a:r>
          </a:p>
          <a:p>
            <a:pPr>
              <a:buFont typeface="Wingdings" panose="05000000000000000000" pitchFamily="2" charset="2"/>
              <a:buChar char="ü"/>
            </a:pPr>
            <a:r>
              <a:rPr lang="es-MX" sz="2800" dirty="0"/>
              <a:t>Ensayo conductual</a:t>
            </a:r>
          </a:p>
        </p:txBody>
      </p:sp>
      <p:grpSp>
        <p:nvGrpSpPr>
          <p:cNvPr id="2055" name="Group 76">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78" name="Rectangle 77">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6" name="Rectangle 78">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57" name="Rectangle 80">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sultado de imagen para habilidades sociales">
            <a:extLst>
              <a:ext uri="{FF2B5EF4-FFF2-40B4-BE49-F238E27FC236}">
                <a16:creationId xmlns:a16="http://schemas.microsoft.com/office/drawing/2014/main" id="{6CB20DDB-516C-44D4-AC1F-2E685AFDAE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3926" y="1795828"/>
            <a:ext cx="4821551" cy="25072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2">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5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90EB37-F7FA-410E-9F78-2B94AEBC3F4F}"/>
              </a:ext>
            </a:extLst>
          </p:cNvPr>
          <p:cNvSpPr>
            <a:spLocks noGrp="1"/>
          </p:cNvSpPr>
          <p:nvPr>
            <p:ph type="title"/>
          </p:nvPr>
        </p:nvSpPr>
        <p:spPr/>
        <p:txBody>
          <a:bodyPr>
            <a:normAutofit/>
          </a:bodyPr>
          <a:lstStyle/>
          <a:p>
            <a:pPr algn="r"/>
            <a:r>
              <a:rPr lang="es-MX" sz="3600" dirty="0"/>
              <a:t>Ejercicios conductuales</a:t>
            </a:r>
          </a:p>
        </p:txBody>
      </p:sp>
      <p:sp>
        <p:nvSpPr>
          <p:cNvPr id="3" name="Marcador de contenido 2">
            <a:extLst>
              <a:ext uri="{FF2B5EF4-FFF2-40B4-BE49-F238E27FC236}">
                <a16:creationId xmlns:a16="http://schemas.microsoft.com/office/drawing/2014/main" id="{97C00E96-1427-45F1-AAED-21E38BFBBE4A}"/>
              </a:ext>
            </a:extLst>
          </p:cNvPr>
          <p:cNvSpPr>
            <a:spLocks noGrp="1"/>
          </p:cNvSpPr>
          <p:nvPr>
            <p:ph idx="1"/>
          </p:nvPr>
        </p:nvSpPr>
        <p:spPr/>
        <p:txBody>
          <a:bodyPr>
            <a:normAutofit/>
          </a:bodyPr>
          <a:lstStyle/>
          <a:p>
            <a:pPr algn="r"/>
            <a:r>
              <a:rPr lang="es-MX" sz="2800" dirty="0"/>
              <a:t>Siempre se proporciona información del ejercicio sobre lo que se realizará a detalle (cuándo, dónde y durante cuánto tiempo).</a:t>
            </a:r>
          </a:p>
          <a:p>
            <a:pPr marL="0" indent="0" algn="r">
              <a:buNone/>
            </a:pPr>
            <a:endParaRPr lang="es-MX" sz="800" dirty="0"/>
          </a:p>
          <a:p>
            <a:pPr algn="r"/>
            <a:r>
              <a:rPr lang="es-MX" sz="2800" dirty="0"/>
              <a:t>Se utilizan registros de </a:t>
            </a:r>
            <a:r>
              <a:rPr lang="es-MX" sz="2800" dirty="0" err="1"/>
              <a:t>auto-monitoreo</a:t>
            </a:r>
            <a:r>
              <a:rPr lang="es-MX" sz="2800" dirty="0"/>
              <a:t> que ayudan a la evaluación de pensamientos, muchas veces desmintiendo la “valoración ansiosa” y llevando a una interpretación alternativa.</a:t>
            </a:r>
          </a:p>
        </p:txBody>
      </p:sp>
    </p:spTree>
    <p:extLst>
      <p:ext uri="{BB962C8B-B14F-4D97-AF65-F5344CB8AC3E}">
        <p14:creationId xmlns:p14="http://schemas.microsoft.com/office/powerpoint/2010/main" val="3775921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3E9AD-F7BE-4D94-90C3-C1AA7492A7C0}"/>
              </a:ext>
            </a:extLst>
          </p:cNvPr>
          <p:cNvSpPr>
            <a:spLocks noGrp="1"/>
          </p:cNvSpPr>
          <p:nvPr>
            <p:ph type="title"/>
          </p:nvPr>
        </p:nvSpPr>
        <p:spPr>
          <a:xfrm>
            <a:off x="1451579" y="1144558"/>
            <a:ext cx="9603275" cy="494194"/>
          </a:xfrm>
        </p:spPr>
        <p:txBody>
          <a:bodyPr>
            <a:normAutofit/>
          </a:bodyPr>
          <a:lstStyle/>
          <a:p>
            <a:r>
              <a:rPr lang="es-MX" sz="2800" dirty="0"/>
              <a:t>referencias</a:t>
            </a:r>
          </a:p>
        </p:txBody>
      </p:sp>
      <p:sp>
        <p:nvSpPr>
          <p:cNvPr id="3" name="Marcador de contenido 2">
            <a:extLst>
              <a:ext uri="{FF2B5EF4-FFF2-40B4-BE49-F238E27FC236}">
                <a16:creationId xmlns:a16="http://schemas.microsoft.com/office/drawing/2014/main" id="{2D0C1CDC-F0EA-4BA5-8856-85EE8C5A5B06}"/>
              </a:ext>
            </a:extLst>
          </p:cNvPr>
          <p:cNvSpPr>
            <a:spLocks noGrp="1"/>
          </p:cNvSpPr>
          <p:nvPr>
            <p:ph idx="1"/>
          </p:nvPr>
        </p:nvSpPr>
        <p:spPr/>
        <p:txBody>
          <a:bodyPr/>
          <a:lstStyle/>
          <a:p>
            <a:r>
              <a:rPr lang="es-MX" dirty="0"/>
              <a:t>Clark, D. y Beck, A. (2013) Terapia cognitiva para trastornos de ansiedad. Desclée De Brouwer.</a:t>
            </a:r>
          </a:p>
          <a:p>
            <a:r>
              <a:rPr lang="es-MX" dirty="0"/>
              <a:t>García-Grau, E., </a:t>
            </a:r>
            <a:r>
              <a:rPr lang="es-MX" dirty="0" err="1"/>
              <a:t>Fusté</a:t>
            </a:r>
            <a:r>
              <a:rPr lang="es-MX" dirty="0"/>
              <a:t>, A. y Bados, A. (s.a.). Manual de entrenamiento en respiración. </a:t>
            </a:r>
            <a:r>
              <a:rPr lang="es-MX" dirty="0" err="1"/>
              <a:t>Universitat</a:t>
            </a:r>
            <a:r>
              <a:rPr lang="es-MX" dirty="0"/>
              <a:t> De Barcelona.</a:t>
            </a:r>
          </a:p>
          <a:p>
            <a:r>
              <a:rPr lang="es-MX" dirty="0"/>
              <a:t>Ruíz, M., Díaz, M., y Villalobos, A. (2012). Manual de técnicas de intervención cognitivo conductuales. Desclée De Brouwer.</a:t>
            </a:r>
          </a:p>
        </p:txBody>
      </p:sp>
    </p:spTree>
    <p:extLst>
      <p:ext uri="{BB962C8B-B14F-4D97-AF65-F5344CB8AC3E}">
        <p14:creationId xmlns:p14="http://schemas.microsoft.com/office/powerpoint/2010/main" val="2444142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416E-F910-4974-BCEB-A5277113106A}"/>
              </a:ext>
            </a:extLst>
          </p:cNvPr>
          <p:cNvSpPr>
            <a:spLocks noGrp="1"/>
          </p:cNvSpPr>
          <p:nvPr>
            <p:ph type="title"/>
          </p:nvPr>
        </p:nvSpPr>
        <p:spPr>
          <a:xfrm>
            <a:off x="1451578" y="1016555"/>
            <a:ext cx="9603275" cy="692977"/>
          </a:xfrm>
        </p:spPr>
        <p:txBody>
          <a:bodyPr>
            <a:noAutofit/>
          </a:bodyPr>
          <a:lstStyle/>
          <a:p>
            <a:pPr algn="ctr"/>
            <a:r>
              <a:rPr lang="es-MX" sz="3600" dirty="0"/>
              <a:t>Técnicas conductuales</a:t>
            </a:r>
          </a:p>
        </p:txBody>
      </p:sp>
      <p:sp>
        <p:nvSpPr>
          <p:cNvPr id="3" name="Marcador de contenido 2">
            <a:extLst>
              <a:ext uri="{FF2B5EF4-FFF2-40B4-BE49-F238E27FC236}">
                <a16:creationId xmlns:a16="http://schemas.microsoft.com/office/drawing/2014/main" id="{3EB0AABA-637A-4991-A4F7-F02B509FF8C0}"/>
              </a:ext>
            </a:extLst>
          </p:cNvPr>
          <p:cNvSpPr>
            <a:spLocks noGrp="1"/>
          </p:cNvSpPr>
          <p:nvPr>
            <p:ph idx="1"/>
          </p:nvPr>
        </p:nvSpPr>
        <p:spPr>
          <a:xfrm>
            <a:off x="1451578" y="2304327"/>
            <a:ext cx="9603275" cy="2519463"/>
          </a:xfrm>
        </p:spPr>
        <p:txBody>
          <a:bodyPr>
            <a:noAutofit/>
          </a:bodyPr>
          <a:lstStyle/>
          <a:p>
            <a:pPr>
              <a:buFont typeface="Wingdings" panose="05000000000000000000" pitchFamily="2" charset="2"/>
              <a:buChar char="q"/>
            </a:pPr>
            <a:r>
              <a:rPr lang="es-MX" sz="2400" dirty="0"/>
              <a:t>PROCESO DE EXPOSICIÓN</a:t>
            </a:r>
          </a:p>
          <a:p>
            <a:r>
              <a:rPr lang="es-MX" sz="2400" dirty="0"/>
              <a:t>Exposición situacional  o </a:t>
            </a:r>
            <a:r>
              <a:rPr lang="es-MX" sz="2400" i="1" dirty="0"/>
              <a:t>in vivo</a:t>
            </a:r>
            <a:endParaRPr lang="es-MX" sz="2400" dirty="0"/>
          </a:p>
          <a:p>
            <a:r>
              <a:rPr lang="es-MX" sz="2400" dirty="0"/>
              <a:t>Exposición imaginaria				Prevención de respuesta</a:t>
            </a:r>
          </a:p>
          <a:p>
            <a:r>
              <a:rPr lang="es-MX" sz="2400" dirty="0"/>
              <a:t>Exposición a sensaciones corporales</a:t>
            </a:r>
          </a:p>
        </p:txBody>
      </p:sp>
      <p:cxnSp>
        <p:nvCxnSpPr>
          <p:cNvPr id="5" name="Conector recto 4">
            <a:extLst>
              <a:ext uri="{FF2B5EF4-FFF2-40B4-BE49-F238E27FC236}">
                <a16:creationId xmlns:a16="http://schemas.microsoft.com/office/drawing/2014/main" id="{B0746E73-C5EA-4094-B537-64A389D7D12D}"/>
              </a:ext>
            </a:extLst>
          </p:cNvPr>
          <p:cNvCxnSpPr>
            <a:cxnSpLocks/>
          </p:cNvCxnSpPr>
          <p:nvPr/>
        </p:nvCxnSpPr>
        <p:spPr>
          <a:xfrm>
            <a:off x="6361043" y="2968486"/>
            <a:ext cx="1444487" cy="715617"/>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00A7C478-5DB8-42F7-AB6C-11064753328D}"/>
              </a:ext>
            </a:extLst>
          </p:cNvPr>
          <p:cNvCxnSpPr>
            <a:cxnSpLocks/>
          </p:cNvCxnSpPr>
          <p:nvPr/>
        </p:nvCxnSpPr>
        <p:spPr>
          <a:xfrm flipV="1">
            <a:off x="6361043" y="3800060"/>
            <a:ext cx="1444487" cy="66367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82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E528C6-376F-45CB-803C-628329A8C16F}"/>
              </a:ext>
            </a:extLst>
          </p:cNvPr>
          <p:cNvSpPr>
            <a:spLocks noGrp="1"/>
          </p:cNvSpPr>
          <p:nvPr>
            <p:ph idx="1"/>
          </p:nvPr>
        </p:nvSpPr>
        <p:spPr/>
        <p:txBody>
          <a:bodyPr>
            <a:normAutofit/>
          </a:bodyPr>
          <a:lstStyle/>
          <a:p>
            <a:pPr>
              <a:buFont typeface="Wingdings" panose="05000000000000000000" pitchFamily="2" charset="2"/>
              <a:buChar char="q"/>
            </a:pPr>
            <a:r>
              <a:rPr lang="es-MX" dirty="0"/>
              <a:t>ENTRENAMIENTO EN RESPIRACIÓN</a:t>
            </a:r>
          </a:p>
          <a:p>
            <a:pPr marL="0" indent="0">
              <a:buNone/>
            </a:pPr>
            <a:endParaRPr lang="es-MX" dirty="0"/>
          </a:p>
          <a:p>
            <a:pPr>
              <a:buFont typeface="Wingdings" panose="05000000000000000000" pitchFamily="2" charset="2"/>
              <a:buChar char="q"/>
            </a:pPr>
            <a:r>
              <a:rPr lang="es-MX" dirty="0"/>
              <a:t>ENTRENAMIENTO DE RELAJACIÓN</a:t>
            </a:r>
          </a:p>
          <a:p>
            <a:pPr marL="0" indent="0">
              <a:buNone/>
            </a:pPr>
            <a:endParaRPr lang="es-MX" dirty="0"/>
          </a:p>
          <a:p>
            <a:pPr>
              <a:buFont typeface="Wingdings" panose="05000000000000000000" pitchFamily="2" charset="2"/>
              <a:buChar char="q"/>
            </a:pPr>
            <a:r>
              <a:rPr lang="es-MX" dirty="0"/>
              <a:t>CAMBIO DE CONDUCTA DIRIGIDO</a:t>
            </a:r>
          </a:p>
          <a:p>
            <a:r>
              <a:rPr lang="es-MX" dirty="0"/>
              <a:t>Mejora de habilidades prosociales, asertividad o comunicación verbal y corporal (modelado, ensayo conductual)</a:t>
            </a:r>
          </a:p>
          <a:p>
            <a:endParaRPr lang="es-MX" dirty="0"/>
          </a:p>
        </p:txBody>
      </p:sp>
    </p:spTree>
    <p:extLst>
      <p:ext uri="{BB962C8B-B14F-4D97-AF65-F5344CB8AC3E}">
        <p14:creationId xmlns:p14="http://schemas.microsoft.com/office/powerpoint/2010/main" val="110050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5" name="Picture 24">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1" name="Rectangle 30">
            <a:extLst>
              <a:ext uri="{FF2B5EF4-FFF2-40B4-BE49-F238E27FC236}">
                <a16:creationId xmlns:a16="http://schemas.microsoft.com/office/drawing/2014/main" id="{152A018C-865F-463F-944D-5C2ED23C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738849B-C66C-41F3-80F9-277CCD95F9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495610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 name="Título 3">
            <a:extLst>
              <a:ext uri="{FF2B5EF4-FFF2-40B4-BE49-F238E27FC236}">
                <a16:creationId xmlns:a16="http://schemas.microsoft.com/office/drawing/2014/main" id="{1121581F-0F9E-4DCC-B0A1-0AEB295F940F}"/>
              </a:ext>
            </a:extLst>
          </p:cNvPr>
          <p:cNvSpPr>
            <a:spLocks noGrp="1"/>
          </p:cNvSpPr>
          <p:nvPr>
            <p:ph type="title"/>
          </p:nvPr>
        </p:nvSpPr>
        <p:spPr>
          <a:xfrm>
            <a:off x="1046987" y="989441"/>
            <a:ext cx="5769922" cy="846218"/>
          </a:xfrm>
        </p:spPr>
        <p:txBody>
          <a:bodyPr vert="horz" lIns="91440" tIns="45720" rIns="91440" bIns="45720" rtlCol="0" anchor="t">
            <a:normAutofit/>
          </a:bodyPr>
          <a:lstStyle/>
          <a:p>
            <a:pPr algn="ctr"/>
            <a:r>
              <a:rPr lang="en-US" dirty="0"/>
              <a:t>PROCESO</a:t>
            </a:r>
            <a:r>
              <a:rPr lang="en-US" sz="3000" dirty="0"/>
              <a:t> DE EXPOSICIÓN</a:t>
            </a:r>
          </a:p>
        </p:txBody>
      </p:sp>
      <p:sp>
        <p:nvSpPr>
          <p:cNvPr id="35" name="Rectangle 34">
            <a:extLst>
              <a:ext uri="{FF2B5EF4-FFF2-40B4-BE49-F238E27FC236}">
                <a16:creationId xmlns:a16="http://schemas.microsoft.com/office/drawing/2014/main" id="{7E07FF13-A7EB-4465-B3A3-E8B26C0488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Marcador de texto 5">
            <a:extLst>
              <a:ext uri="{FF2B5EF4-FFF2-40B4-BE49-F238E27FC236}">
                <a16:creationId xmlns:a16="http://schemas.microsoft.com/office/drawing/2014/main" id="{85E95A6E-2E3D-4321-90D6-54C37D6346BB}"/>
              </a:ext>
            </a:extLst>
          </p:cNvPr>
          <p:cNvSpPr>
            <a:spLocks noGrp="1"/>
          </p:cNvSpPr>
          <p:nvPr>
            <p:ph type="body" sz="half" idx="2"/>
          </p:nvPr>
        </p:nvSpPr>
        <p:spPr>
          <a:xfrm>
            <a:off x="1453896" y="2068738"/>
            <a:ext cx="4956104" cy="3450613"/>
          </a:xfrm>
        </p:spPr>
        <p:txBody>
          <a:bodyPr vert="horz" lIns="91440" tIns="45720" rIns="91440" bIns="45720" rtlCol="0" anchor="t">
            <a:normAutofit/>
          </a:bodyPr>
          <a:lstStyle/>
          <a:p>
            <a:pPr algn="ctr"/>
            <a:r>
              <a:rPr lang="en-US" sz="2800" dirty="0" err="1"/>
              <a:t>Presentación</a:t>
            </a:r>
            <a:r>
              <a:rPr lang="en-US" sz="2800" dirty="0"/>
              <a:t> </a:t>
            </a:r>
            <a:r>
              <a:rPr lang="en-US" sz="2800" dirty="0" err="1"/>
              <a:t>sistemática</a:t>
            </a:r>
            <a:r>
              <a:rPr lang="en-US" sz="2800" dirty="0"/>
              <a:t>, </a:t>
            </a:r>
            <a:r>
              <a:rPr lang="en-US" sz="2800" dirty="0" err="1"/>
              <a:t>repetida</a:t>
            </a:r>
            <a:r>
              <a:rPr lang="en-US" sz="2800" dirty="0"/>
              <a:t> y </a:t>
            </a:r>
            <a:r>
              <a:rPr lang="en-US" sz="2800" dirty="0" err="1"/>
              <a:t>prologada</a:t>
            </a:r>
            <a:r>
              <a:rPr lang="en-US" sz="2800" dirty="0"/>
              <a:t> de </a:t>
            </a:r>
            <a:r>
              <a:rPr lang="en-US" sz="2800" dirty="0" err="1"/>
              <a:t>objetos</a:t>
            </a:r>
            <a:r>
              <a:rPr lang="en-US" sz="2800" dirty="0"/>
              <a:t>, </a:t>
            </a:r>
            <a:r>
              <a:rPr lang="en-US" sz="2800" dirty="0" err="1"/>
              <a:t>situaciones</a:t>
            </a:r>
            <a:r>
              <a:rPr lang="en-US" sz="2800" dirty="0"/>
              <a:t> o </a:t>
            </a:r>
            <a:r>
              <a:rPr lang="en-US" sz="2800" dirty="0" err="1"/>
              <a:t>estímulos</a:t>
            </a:r>
            <a:r>
              <a:rPr lang="en-US" sz="2800" dirty="0"/>
              <a:t> (</a:t>
            </a:r>
            <a:r>
              <a:rPr lang="en-US" sz="2800" dirty="0" err="1"/>
              <a:t>internos</a:t>
            </a:r>
            <a:r>
              <a:rPr lang="en-US" sz="2800" dirty="0"/>
              <a:t> o </a:t>
            </a:r>
            <a:r>
              <a:rPr lang="en-US" sz="2800" dirty="0" err="1"/>
              <a:t>externos</a:t>
            </a:r>
            <a:r>
              <a:rPr lang="en-US" sz="2800" dirty="0"/>
              <a:t>) que son </a:t>
            </a:r>
            <a:r>
              <a:rPr lang="en-US" sz="2800" dirty="0" err="1"/>
              <a:t>evitados</a:t>
            </a:r>
            <a:r>
              <a:rPr lang="en-US" sz="2800" dirty="0"/>
              <a:t> a causa de la </a:t>
            </a:r>
            <a:r>
              <a:rPr lang="en-US" sz="2800" dirty="0" err="1"/>
              <a:t>ansiedad</a:t>
            </a:r>
            <a:r>
              <a:rPr lang="en-US" sz="2800" dirty="0"/>
              <a:t> que </a:t>
            </a:r>
            <a:r>
              <a:rPr lang="en-US" sz="2800" dirty="0" err="1"/>
              <a:t>provocan</a:t>
            </a:r>
            <a:r>
              <a:rPr lang="en-US" sz="2800" dirty="0"/>
              <a:t>.</a:t>
            </a:r>
          </a:p>
          <a:p>
            <a:endParaRPr lang="en-US" sz="2800" dirty="0"/>
          </a:p>
        </p:txBody>
      </p:sp>
      <p:grpSp>
        <p:nvGrpSpPr>
          <p:cNvPr id="37" name="Group 36">
            <a:extLst>
              <a:ext uri="{FF2B5EF4-FFF2-40B4-BE49-F238E27FC236}">
                <a16:creationId xmlns:a16="http://schemas.microsoft.com/office/drawing/2014/main" id="{408AC817-B4B8-429C-B507-074E447CCF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85125" y="583365"/>
            <a:chExt cx="4652668" cy="5181928"/>
          </a:xfrm>
        </p:grpSpPr>
        <p:sp>
          <p:nvSpPr>
            <p:cNvPr id="38" name="Rectangle 37">
              <a:extLst>
                <a:ext uri="{FF2B5EF4-FFF2-40B4-BE49-F238E27FC236}">
                  <a16:creationId xmlns:a16="http://schemas.microsoft.com/office/drawing/2014/main" id="{550B18D8-C579-42C4-80E7-118866B9DA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85125" y="583365"/>
              <a:ext cx="4652668"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058F23F-80CD-4CDB-9817-D85CAA9821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25358" y="915807"/>
              <a:ext cx="400124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Marcador de posición de imagen 17">
            <a:extLst>
              <a:ext uri="{FF2B5EF4-FFF2-40B4-BE49-F238E27FC236}">
                <a16:creationId xmlns:a16="http://schemas.microsoft.com/office/drawing/2014/main" id="{28C71F66-637C-470C-9439-53A80AFBB3B0}"/>
              </a:ext>
            </a:extLst>
          </p:cNvPr>
          <p:cNvPicPr>
            <a:picLocks noGrp="1" noChangeAspect="1"/>
          </p:cNvPicPr>
          <p:nvPr>
            <p:ph type="pic" idx="1"/>
          </p:nvPr>
        </p:nvPicPr>
        <p:blipFill rotWithShape="1">
          <a:blip r:embed="rId3"/>
          <a:srcRect r="672" b="-4"/>
          <a:stretch/>
        </p:blipFill>
        <p:spPr>
          <a:xfrm>
            <a:off x="7555450" y="1116345"/>
            <a:ext cx="3360025" cy="3866172"/>
          </a:xfrm>
          <a:prstGeom prst="rect">
            <a:avLst/>
          </a:prstGeom>
        </p:spPr>
      </p:pic>
      <p:pic>
        <p:nvPicPr>
          <p:cNvPr id="41" name="Picture 40">
            <a:extLst>
              <a:ext uri="{FF2B5EF4-FFF2-40B4-BE49-F238E27FC236}">
                <a16:creationId xmlns:a16="http://schemas.microsoft.com/office/drawing/2014/main" id="{63325370-A7EA-4294-B4F2-3282DB3DFD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3" name="Straight Connector 42">
            <a:extLst>
              <a:ext uri="{FF2B5EF4-FFF2-40B4-BE49-F238E27FC236}">
                <a16:creationId xmlns:a16="http://schemas.microsoft.com/office/drawing/2014/main" id="{BC3070B6-C738-4874-9F3C-09E5E6855E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83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0902697-C5FA-4BFF-8807-70ED10FC7F45}"/>
              </a:ext>
            </a:extLst>
          </p:cNvPr>
          <p:cNvSpPr txBox="1"/>
          <p:nvPr/>
        </p:nvSpPr>
        <p:spPr>
          <a:xfrm>
            <a:off x="79512" y="718428"/>
            <a:ext cx="6016487" cy="830997"/>
          </a:xfrm>
          <a:prstGeom prst="rect">
            <a:avLst/>
          </a:prstGeom>
          <a:noFill/>
        </p:spPr>
        <p:txBody>
          <a:bodyPr wrap="square" rtlCol="0">
            <a:spAutoFit/>
          </a:bodyPr>
          <a:lstStyle/>
          <a:p>
            <a:r>
              <a:rPr lang="es-MX" sz="2400" dirty="0"/>
              <a:t>Permite la reducción gradual y a largo plazo de la respuesta de miedo a la ansiedad.</a:t>
            </a:r>
          </a:p>
        </p:txBody>
      </p:sp>
      <p:sp>
        <p:nvSpPr>
          <p:cNvPr id="6" name="CuadroTexto 5">
            <a:extLst>
              <a:ext uri="{FF2B5EF4-FFF2-40B4-BE49-F238E27FC236}">
                <a16:creationId xmlns:a16="http://schemas.microsoft.com/office/drawing/2014/main" id="{185E23D9-5C16-4139-89EC-1430A1C4DEA4}"/>
              </a:ext>
            </a:extLst>
          </p:cNvPr>
          <p:cNvSpPr txBox="1"/>
          <p:nvPr/>
        </p:nvSpPr>
        <p:spPr>
          <a:xfrm>
            <a:off x="7619999" y="2429684"/>
            <a:ext cx="4412974" cy="461665"/>
          </a:xfrm>
          <a:prstGeom prst="rect">
            <a:avLst/>
          </a:prstGeom>
          <a:noFill/>
        </p:spPr>
        <p:txBody>
          <a:bodyPr wrap="square" rtlCol="0">
            <a:spAutoFit/>
          </a:bodyPr>
          <a:lstStyle/>
          <a:p>
            <a:pPr algn="r"/>
            <a:r>
              <a:rPr lang="es-MX" sz="2400" dirty="0"/>
              <a:t>Facilita la no evitación o escape.</a:t>
            </a:r>
          </a:p>
        </p:txBody>
      </p:sp>
      <p:pic>
        <p:nvPicPr>
          <p:cNvPr id="8" name="Imagen 7">
            <a:extLst>
              <a:ext uri="{FF2B5EF4-FFF2-40B4-BE49-F238E27FC236}">
                <a16:creationId xmlns:a16="http://schemas.microsoft.com/office/drawing/2014/main" id="{5A62E3FC-B43A-4119-9B0B-B277F9B6A088}"/>
              </a:ext>
            </a:extLst>
          </p:cNvPr>
          <p:cNvPicPr>
            <a:picLocks noChangeAspect="1"/>
          </p:cNvPicPr>
          <p:nvPr/>
        </p:nvPicPr>
        <p:blipFill rotWithShape="1">
          <a:blip r:embed="rId2"/>
          <a:srcRect b="7225"/>
          <a:stretch/>
        </p:blipFill>
        <p:spPr>
          <a:xfrm>
            <a:off x="4505738" y="1561449"/>
            <a:ext cx="3180522" cy="3135147"/>
          </a:xfrm>
          <a:prstGeom prst="rect">
            <a:avLst/>
          </a:prstGeom>
        </p:spPr>
      </p:pic>
      <p:sp>
        <p:nvSpPr>
          <p:cNvPr id="9" name="CuadroTexto 8">
            <a:extLst>
              <a:ext uri="{FF2B5EF4-FFF2-40B4-BE49-F238E27FC236}">
                <a16:creationId xmlns:a16="http://schemas.microsoft.com/office/drawing/2014/main" id="{D077DBB7-E4B7-44D4-A037-86FB64018D99}"/>
              </a:ext>
            </a:extLst>
          </p:cNvPr>
          <p:cNvSpPr txBox="1"/>
          <p:nvPr/>
        </p:nvSpPr>
        <p:spPr>
          <a:xfrm>
            <a:off x="291545" y="2528859"/>
            <a:ext cx="4161182" cy="1200329"/>
          </a:xfrm>
          <a:prstGeom prst="rect">
            <a:avLst/>
          </a:prstGeom>
          <a:noFill/>
        </p:spPr>
        <p:txBody>
          <a:bodyPr wrap="square" rtlCol="0">
            <a:spAutoFit/>
          </a:bodyPr>
          <a:lstStyle/>
          <a:p>
            <a:r>
              <a:rPr lang="es-MX" sz="2400" dirty="0"/>
              <a:t>Incremento gradual y natural del contacto con las situaciones difíciles de abordar.</a:t>
            </a:r>
          </a:p>
        </p:txBody>
      </p:sp>
      <p:sp>
        <p:nvSpPr>
          <p:cNvPr id="10" name="CuadroTexto 9">
            <a:extLst>
              <a:ext uri="{FF2B5EF4-FFF2-40B4-BE49-F238E27FC236}">
                <a16:creationId xmlns:a16="http://schemas.microsoft.com/office/drawing/2014/main" id="{78CDFEA4-133F-474A-B958-520D564199DD}"/>
              </a:ext>
            </a:extLst>
          </p:cNvPr>
          <p:cNvSpPr txBox="1"/>
          <p:nvPr/>
        </p:nvSpPr>
        <p:spPr>
          <a:xfrm>
            <a:off x="6864626" y="654254"/>
            <a:ext cx="4585253" cy="1200329"/>
          </a:xfrm>
          <a:prstGeom prst="rect">
            <a:avLst/>
          </a:prstGeom>
          <a:noFill/>
        </p:spPr>
        <p:txBody>
          <a:bodyPr wrap="square" rtlCol="0">
            <a:spAutoFit/>
          </a:bodyPr>
          <a:lstStyle/>
          <a:p>
            <a:pPr algn="r"/>
            <a:r>
              <a:rPr lang="es-MX" sz="2400" dirty="0"/>
              <a:t>Permite el acceso a nuevas experiencias de aprendizaje y de </a:t>
            </a:r>
            <a:r>
              <a:rPr lang="es-MX" sz="2400" dirty="0" err="1"/>
              <a:t>reforzandores</a:t>
            </a:r>
            <a:r>
              <a:rPr lang="es-MX" sz="2400" dirty="0"/>
              <a:t>.</a:t>
            </a:r>
          </a:p>
        </p:txBody>
      </p:sp>
      <p:sp>
        <p:nvSpPr>
          <p:cNvPr id="11" name="CuadroTexto 10">
            <a:extLst>
              <a:ext uri="{FF2B5EF4-FFF2-40B4-BE49-F238E27FC236}">
                <a16:creationId xmlns:a16="http://schemas.microsoft.com/office/drawing/2014/main" id="{75740D4B-A13B-4494-BDFE-85CE18B31FC4}"/>
              </a:ext>
            </a:extLst>
          </p:cNvPr>
          <p:cNvSpPr txBox="1"/>
          <p:nvPr/>
        </p:nvSpPr>
        <p:spPr>
          <a:xfrm>
            <a:off x="5009322" y="4939243"/>
            <a:ext cx="7023653" cy="1200329"/>
          </a:xfrm>
          <a:prstGeom prst="rect">
            <a:avLst/>
          </a:prstGeom>
          <a:noFill/>
        </p:spPr>
        <p:txBody>
          <a:bodyPr wrap="square" rtlCol="0">
            <a:spAutoFit/>
          </a:bodyPr>
          <a:lstStyle/>
          <a:p>
            <a:pPr algn="r"/>
            <a:r>
              <a:rPr lang="es-MX" sz="2400" dirty="0"/>
              <a:t>No puede explicar muchos de los resultados obtenidos sin apelar a elementos de carácter cognitivo o emocional</a:t>
            </a:r>
          </a:p>
        </p:txBody>
      </p:sp>
      <p:sp>
        <p:nvSpPr>
          <p:cNvPr id="12" name="CuadroTexto 11">
            <a:extLst>
              <a:ext uri="{FF2B5EF4-FFF2-40B4-BE49-F238E27FC236}">
                <a16:creationId xmlns:a16="http://schemas.microsoft.com/office/drawing/2014/main" id="{5F33D39C-040E-4298-84A8-C9392CB9DF94}"/>
              </a:ext>
            </a:extLst>
          </p:cNvPr>
          <p:cNvSpPr txBox="1"/>
          <p:nvPr/>
        </p:nvSpPr>
        <p:spPr>
          <a:xfrm>
            <a:off x="159025" y="4339077"/>
            <a:ext cx="4717776" cy="1200329"/>
          </a:xfrm>
          <a:prstGeom prst="rect">
            <a:avLst/>
          </a:prstGeom>
          <a:noFill/>
        </p:spPr>
        <p:txBody>
          <a:bodyPr wrap="square" rtlCol="0">
            <a:spAutoFit/>
          </a:bodyPr>
          <a:lstStyle/>
          <a:p>
            <a:r>
              <a:rPr lang="es-MX" sz="2400" dirty="0"/>
              <a:t>La información que se obtiene a través de la exposición confronta la información que genera ansiedad.</a:t>
            </a:r>
          </a:p>
        </p:txBody>
      </p:sp>
      <p:sp>
        <p:nvSpPr>
          <p:cNvPr id="13" name="CuadroTexto 12">
            <a:extLst>
              <a:ext uri="{FF2B5EF4-FFF2-40B4-BE49-F238E27FC236}">
                <a16:creationId xmlns:a16="http://schemas.microsoft.com/office/drawing/2014/main" id="{5BFCE9B9-3A66-46AC-A6D6-DD0A84E26C9A}"/>
              </a:ext>
            </a:extLst>
          </p:cNvPr>
          <p:cNvSpPr txBox="1"/>
          <p:nvPr/>
        </p:nvSpPr>
        <p:spPr>
          <a:xfrm>
            <a:off x="8150089" y="3466450"/>
            <a:ext cx="3750366" cy="1200329"/>
          </a:xfrm>
          <a:prstGeom prst="rect">
            <a:avLst/>
          </a:prstGeom>
          <a:noFill/>
        </p:spPr>
        <p:txBody>
          <a:bodyPr wrap="square" rtlCol="0">
            <a:spAutoFit/>
          </a:bodyPr>
          <a:lstStyle/>
          <a:p>
            <a:pPr algn="r"/>
            <a:r>
              <a:rPr lang="es-MX" sz="2400" dirty="0"/>
              <a:t>Experiencia tiene un efecto mayor, que la persuasión lógica. </a:t>
            </a:r>
          </a:p>
        </p:txBody>
      </p:sp>
    </p:spTree>
    <p:extLst>
      <p:ext uri="{BB962C8B-B14F-4D97-AF65-F5344CB8AC3E}">
        <p14:creationId xmlns:p14="http://schemas.microsoft.com/office/powerpoint/2010/main" val="2991200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hacia arriba 6">
            <a:extLst>
              <a:ext uri="{FF2B5EF4-FFF2-40B4-BE49-F238E27FC236}">
                <a16:creationId xmlns:a16="http://schemas.microsoft.com/office/drawing/2014/main" id="{D207C53B-8954-4185-BC8E-AE9B77ECCB86}"/>
              </a:ext>
            </a:extLst>
          </p:cNvPr>
          <p:cNvSpPr/>
          <p:nvPr/>
        </p:nvSpPr>
        <p:spPr>
          <a:xfrm>
            <a:off x="3193772" y="331304"/>
            <a:ext cx="212037" cy="507558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hacia arriba 7">
            <a:extLst>
              <a:ext uri="{FF2B5EF4-FFF2-40B4-BE49-F238E27FC236}">
                <a16:creationId xmlns:a16="http://schemas.microsoft.com/office/drawing/2014/main" id="{D15F4A2D-E87E-42EE-9AEE-5CFC68FC1B9C}"/>
              </a:ext>
            </a:extLst>
          </p:cNvPr>
          <p:cNvSpPr/>
          <p:nvPr/>
        </p:nvSpPr>
        <p:spPr>
          <a:xfrm rot="5400000">
            <a:off x="6473687" y="1914939"/>
            <a:ext cx="212034" cy="67718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a:extLst>
              <a:ext uri="{FF2B5EF4-FFF2-40B4-BE49-F238E27FC236}">
                <a16:creationId xmlns:a16="http://schemas.microsoft.com/office/drawing/2014/main" id="{5D8AA8C8-924B-45EF-B548-49181FE57E9F}"/>
              </a:ext>
            </a:extLst>
          </p:cNvPr>
          <p:cNvSpPr txBox="1"/>
          <p:nvPr/>
        </p:nvSpPr>
        <p:spPr>
          <a:xfrm>
            <a:off x="2146857" y="1192695"/>
            <a:ext cx="742119" cy="3539430"/>
          </a:xfrm>
          <a:prstGeom prst="rect">
            <a:avLst/>
          </a:prstGeom>
          <a:noFill/>
        </p:spPr>
        <p:txBody>
          <a:bodyPr wrap="square" rtlCol="0">
            <a:spAutoFit/>
          </a:bodyPr>
          <a:lstStyle/>
          <a:p>
            <a:pPr algn="ctr"/>
            <a:r>
              <a:rPr lang="es-MX" sz="2800" dirty="0"/>
              <a:t>A</a:t>
            </a:r>
          </a:p>
          <a:p>
            <a:pPr algn="ctr"/>
            <a:r>
              <a:rPr lang="es-MX" sz="2800" dirty="0"/>
              <a:t>N</a:t>
            </a:r>
          </a:p>
          <a:p>
            <a:pPr algn="ctr"/>
            <a:r>
              <a:rPr lang="es-MX" sz="2800" dirty="0"/>
              <a:t>S</a:t>
            </a:r>
          </a:p>
          <a:p>
            <a:pPr algn="ctr"/>
            <a:r>
              <a:rPr lang="es-MX" sz="2800" dirty="0"/>
              <a:t>I</a:t>
            </a:r>
          </a:p>
          <a:p>
            <a:pPr algn="ctr"/>
            <a:r>
              <a:rPr lang="es-MX" sz="2800" dirty="0"/>
              <a:t>E</a:t>
            </a:r>
          </a:p>
          <a:p>
            <a:pPr algn="ctr"/>
            <a:r>
              <a:rPr lang="es-MX" sz="2800" dirty="0"/>
              <a:t>D</a:t>
            </a:r>
          </a:p>
          <a:p>
            <a:pPr algn="ctr"/>
            <a:r>
              <a:rPr lang="es-MX" sz="2800" dirty="0"/>
              <a:t>A</a:t>
            </a:r>
          </a:p>
          <a:p>
            <a:pPr algn="ctr"/>
            <a:r>
              <a:rPr lang="es-MX" sz="2800" dirty="0"/>
              <a:t>D</a:t>
            </a:r>
          </a:p>
        </p:txBody>
      </p:sp>
      <p:sp>
        <p:nvSpPr>
          <p:cNvPr id="10" name="CuadroTexto 9">
            <a:extLst>
              <a:ext uri="{FF2B5EF4-FFF2-40B4-BE49-F238E27FC236}">
                <a16:creationId xmlns:a16="http://schemas.microsoft.com/office/drawing/2014/main" id="{462850CE-D88E-4502-BED0-FA64DCAF2BBB}"/>
              </a:ext>
            </a:extLst>
          </p:cNvPr>
          <p:cNvSpPr txBox="1"/>
          <p:nvPr/>
        </p:nvSpPr>
        <p:spPr>
          <a:xfrm>
            <a:off x="4429540" y="5406887"/>
            <a:ext cx="3743735" cy="523220"/>
          </a:xfrm>
          <a:prstGeom prst="rect">
            <a:avLst/>
          </a:prstGeom>
          <a:noFill/>
        </p:spPr>
        <p:txBody>
          <a:bodyPr wrap="square" rtlCol="0">
            <a:spAutoFit/>
          </a:bodyPr>
          <a:lstStyle/>
          <a:p>
            <a:pPr algn="ctr"/>
            <a:r>
              <a:rPr lang="es-MX" sz="2800" dirty="0"/>
              <a:t>T I E M P O</a:t>
            </a:r>
          </a:p>
        </p:txBody>
      </p:sp>
      <p:grpSp>
        <p:nvGrpSpPr>
          <p:cNvPr id="34" name="Grupo 33">
            <a:extLst>
              <a:ext uri="{FF2B5EF4-FFF2-40B4-BE49-F238E27FC236}">
                <a16:creationId xmlns:a16="http://schemas.microsoft.com/office/drawing/2014/main" id="{4B3195BC-9CBA-446E-951D-5CAE82020C45}"/>
              </a:ext>
            </a:extLst>
          </p:cNvPr>
          <p:cNvGrpSpPr/>
          <p:nvPr/>
        </p:nvGrpSpPr>
        <p:grpSpPr>
          <a:xfrm>
            <a:off x="3379304" y="1120764"/>
            <a:ext cx="6586331" cy="3769288"/>
            <a:chOff x="3379304" y="1120764"/>
            <a:chExt cx="6586331" cy="3769288"/>
          </a:xfrm>
        </p:grpSpPr>
        <p:sp>
          <p:nvSpPr>
            <p:cNvPr id="35" name="Forma libre: forma 34">
              <a:extLst>
                <a:ext uri="{FF2B5EF4-FFF2-40B4-BE49-F238E27FC236}">
                  <a16:creationId xmlns:a16="http://schemas.microsoft.com/office/drawing/2014/main" id="{210BE8FC-0B1A-46E4-AE53-25F16058AAFB}"/>
                </a:ext>
              </a:extLst>
            </p:cNvPr>
            <p:cNvSpPr/>
            <p:nvPr/>
          </p:nvSpPr>
          <p:spPr>
            <a:xfrm>
              <a:off x="3379304" y="1120764"/>
              <a:ext cx="6586331" cy="3769288"/>
            </a:xfrm>
            <a:custGeom>
              <a:avLst/>
              <a:gdLst>
                <a:gd name="connsiteX0" fmla="*/ 0 w 6586331"/>
                <a:gd name="connsiteY0" fmla="*/ 3689775 h 3769288"/>
                <a:gd name="connsiteX1" fmla="*/ 927653 w 6586331"/>
                <a:gd name="connsiteY1" fmla="*/ 3557253 h 3769288"/>
                <a:gd name="connsiteX2" fmla="*/ 1630018 w 6586331"/>
                <a:gd name="connsiteY2" fmla="*/ 2682610 h 3769288"/>
                <a:gd name="connsiteX3" fmla="*/ 2054087 w 6586331"/>
                <a:gd name="connsiteY3" fmla="*/ 1622436 h 3769288"/>
                <a:gd name="connsiteX4" fmla="*/ 2345635 w 6586331"/>
                <a:gd name="connsiteY4" fmla="*/ 628523 h 3769288"/>
                <a:gd name="connsiteX5" fmla="*/ 2491409 w 6586331"/>
                <a:gd name="connsiteY5" fmla="*/ 151445 h 3769288"/>
                <a:gd name="connsiteX6" fmla="*/ 2743200 w 6586331"/>
                <a:gd name="connsiteY6" fmla="*/ 5671 h 3769288"/>
                <a:gd name="connsiteX7" fmla="*/ 3008244 w 6586331"/>
                <a:gd name="connsiteY7" fmla="*/ 45427 h 3769288"/>
                <a:gd name="connsiteX8" fmla="*/ 3154018 w 6586331"/>
                <a:gd name="connsiteY8" fmla="*/ 191201 h 3769288"/>
                <a:gd name="connsiteX9" fmla="*/ 3326296 w 6586331"/>
                <a:gd name="connsiteY9" fmla="*/ 509253 h 3769288"/>
                <a:gd name="connsiteX10" fmla="*/ 3816626 w 6586331"/>
                <a:gd name="connsiteY10" fmla="*/ 1874227 h 3769288"/>
                <a:gd name="connsiteX11" fmla="*/ 4253948 w 6586331"/>
                <a:gd name="connsiteY11" fmla="*/ 2497079 h 3769288"/>
                <a:gd name="connsiteX12" fmla="*/ 5009322 w 6586331"/>
                <a:gd name="connsiteY12" fmla="*/ 3080175 h 3769288"/>
                <a:gd name="connsiteX13" fmla="*/ 5658679 w 6586331"/>
                <a:gd name="connsiteY13" fmla="*/ 3437984 h 3769288"/>
                <a:gd name="connsiteX14" fmla="*/ 6175513 w 6586331"/>
                <a:gd name="connsiteY14" fmla="*/ 3716279 h 3769288"/>
                <a:gd name="connsiteX15" fmla="*/ 6586331 w 6586331"/>
                <a:gd name="connsiteY15" fmla="*/ 3769288 h 376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86331" h="3769288">
                  <a:moveTo>
                    <a:pt x="0" y="3689775"/>
                  </a:moveTo>
                  <a:cubicBezTo>
                    <a:pt x="327991" y="3707444"/>
                    <a:pt x="655983" y="3725114"/>
                    <a:pt x="927653" y="3557253"/>
                  </a:cubicBezTo>
                  <a:cubicBezTo>
                    <a:pt x="1199323" y="3389392"/>
                    <a:pt x="1442279" y="3005079"/>
                    <a:pt x="1630018" y="2682610"/>
                  </a:cubicBezTo>
                  <a:cubicBezTo>
                    <a:pt x="1817757" y="2360140"/>
                    <a:pt x="1934818" y="1964784"/>
                    <a:pt x="2054087" y="1622436"/>
                  </a:cubicBezTo>
                  <a:cubicBezTo>
                    <a:pt x="2173357" y="1280088"/>
                    <a:pt x="2272748" y="873688"/>
                    <a:pt x="2345635" y="628523"/>
                  </a:cubicBezTo>
                  <a:cubicBezTo>
                    <a:pt x="2418522" y="383358"/>
                    <a:pt x="2425148" y="255254"/>
                    <a:pt x="2491409" y="151445"/>
                  </a:cubicBezTo>
                  <a:cubicBezTo>
                    <a:pt x="2557670" y="47636"/>
                    <a:pt x="2657061" y="23341"/>
                    <a:pt x="2743200" y="5671"/>
                  </a:cubicBezTo>
                  <a:cubicBezTo>
                    <a:pt x="2829339" y="-11999"/>
                    <a:pt x="2939774" y="14505"/>
                    <a:pt x="3008244" y="45427"/>
                  </a:cubicBezTo>
                  <a:cubicBezTo>
                    <a:pt x="3076714" y="76349"/>
                    <a:pt x="3101009" y="113897"/>
                    <a:pt x="3154018" y="191201"/>
                  </a:cubicBezTo>
                  <a:cubicBezTo>
                    <a:pt x="3207027" y="268505"/>
                    <a:pt x="3215861" y="228749"/>
                    <a:pt x="3326296" y="509253"/>
                  </a:cubicBezTo>
                  <a:cubicBezTo>
                    <a:pt x="3436731" y="789757"/>
                    <a:pt x="3662017" y="1542923"/>
                    <a:pt x="3816626" y="1874227"/>
                  </a:cubicBezTo>
                  <a:cubicBezTo>
                    <a:pt x="3971235" y="2205531"/>
                    <a:pt x="4055165" y="2296088"/>
                    <a:pt x="4253948" y="2497079"/>
                  </a:cubicBezTo>
                  <a:cubicBezTo>
                    <a:pt x="4452731" y="2698070"/>
                    <a:pt x="4775200" y="2923357"/>
                    <a:pt x="5009322" y="3080175"/>
                  </a:cubicBezTo>
                  <a:cubicBezTo>
                    <a:pt x="5243444" y="3236992"/>
                    <a:pt x="5658679" y="3437984"/>
                    <a:pt x="5658679" y="3437984"/>
                  </a:cubicBezTo>
                  <a:cubicBezTo>
                    <a:pt x="5853044" y="3544001"/>
                    <a:pt x="6020904" y="3661062"/>
                    <a:pt x="6175513" y="3716279"/>
                  </a:cubicBezTo>
                  <a:cubicBezTo>
                    <a:pt x="6330122" y="3771496"/>
                    <a:pt x="6546574" y="3756036"/>
                    <a:pt x="6586331" y="3769288"/>
                  </a:cubicBez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Forma libre: forma 35">
              <a:extLst>
                <a:ext uri="{FF2B5EF4-FFF2-40B4-BE49-F238E27FC236}">
                  <a16:creationId xmlns:a16="http://schemas.microsoft.com/office/drawing/2014/main" id="{2C9DE669-A143-419C-8A73-562E851E33C4}"/>
                </a:ext>
              </a:extLst>
            </p:cNvPr>
            <p:cNvSpPr/>
            <p:nvPr/>
          </p:nvSpPr>
          <p:spPr>
            <a:xfrm>
              <a:off x="4346713" y="1837635"/>
              <a:ext cx="2138508" cy="2988546"/>
            </a:xfrm>
            <a:custGeom>
              <a:avLst/>
              <a:gdLst>
                <a:gd name="connsiteX0" fmla="*/ 1338470 w 2138508"/>
                <a:gd name="connsiteY0" fmla="*/ 70678 h 2988546"/>
                <a:gd name="connsiteX1" fmla="*/ 1577009 w 2138508"/>
                <a:gd name="connsiteY1" fmla="*/ 30922 h 2988546"/>
                <a:gd name="connsiteX2" fmla="*/ 1736035 w 2138508"/>
                <a:gd name="connsiteY2" fmla="*/ 468243 h 2988546"/>
                <a:gd name="connsiteX3" fmla="*/ 2040835 w 2138508"/>
                <a:gd name="connsiteY3" fmla="*/ 2363304 h 2988546"/>
                <a:gd name="connsiteX4" fmla="*/ 1948070 w 2138508"/>
                <a:gd name="connsiteY4" fmla="*/ 2959652 h 2988546"/>
                <a:gd name="connsiteX5" fmla="*/ 0 w 2138508"/>
                <a:gd name="connsiteY5" fmla="*/ 2840382 h 2988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8508" h="2988546">
                  <a:moveTo>
                    <a:pt x="1338470" y="70678"/>
                  </a:moveTo>
                  <a:cubicBezTo>
                    <a:pt x="1424609" y="17669"/>
                    <a:pt x="1510748" y="-35339"/>
                    <a:pt x="1577009" y="30922"/>
                  </a:cubicBezTo>
                  <a:cubicBezTo>
                    <a:pt x="1643270" y="97183"/>
                    <a:pt x="1658731" y="79513"/>
                    <a:pt x="1736035" y="468243"/>
                  </a:cubicBezTo>
                  <a:cubicBezTo>
                    <a:pt x="1813339" y="856973"/>
                    <a:pt x="2005496" y="1948069"/>
                    <a:pt x="2040835" y="2363304"/>
                  </a:cubicBezTo>
                  <a:cubicBezTo>
                    <a:pt x="2076174" y="2778539"/>
                    <a:pt x="2288209" y="2880139"/>
                    <a:pt x="1948070" y="2959652"/>
                  </a:cubicBezTo>
                  <a:cubicBezTo>
                    <a:pt x="1607931" y="3039165"/>
                    <a:pt x="803965" y="2939773"/>
                    <a:pt x="0" y="2840382"/>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Forma libre: forma 36">
              <a:extLst>
                <a:ext uri="{FF2B5EF4-FFF2-40B4-BE49-F238E27FC236}">
                  <a16:creationId xmlns:a16="http://schemas.microsoft.com/office/drawing/2014/main" id="{C675921D-0828-453F-8476-1CFC5E70C581}"/>
                </a:ext>
              </a:extLst>
            </p:cNvPr>
            <p:cNvSpPr/>
            <p:nvPr/>
          </p:nvSpPr>
          <p:spPr>
            <a:xfrm>
              <a:off x="3392557" y="1881809"/>
              <a:ext cx="2319130" cy="3005967"/>
            </a:xfrm>
            <a:custGeom>
              <a:avLst/>
              <a:gdLst>
                <a:gd name="connsiteX0" fmla="*/ 0 w 2319130"/>
                <a:gd name="connsiteY0" fmla="*/ 2981739 h 3005967"/>
                <a:gd name="connsiteX1" fmla="*/ 728869 w 2319130"/>
                <a:gd name="connsiteY1" fmla="*/ 2981739 h 3005967"/>
                <a:gd name="connsiteX2" fmla="*/ 1060173 w 2319130"/>
                <a:gd name="connsiteY2" fmla="*/ 2729948 h 3005967"/>
                <a:gd name="connsiteX3" fmla="*/ 1762539 w 2319130"/>
                <a:gd name="connsiteY3" fmla="*/ 1789043 h 3005967"/>
                <a:gd name="connsiteX4" fmla="*/ 2319130 w 2319130"/>
                <a:gd name="connsiteY4" fmla="*/ 0 h 300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30" h="3005967">
                  <a:moveTo>
                    <a:pt x="0" y="2981739"/>
                  </a:moveTo>
                  <a:cubicBezTo>
                    <a:pt x="276087" y="3002721"/>
                    <a:pt x="552174" y="3023704"/>
                    <a:pt x="728869" y="2981739"/>
                  </a:cubicBezTo>
                  <a:cubicBezTo>
                    <a:pt x="905565" y="2939774"/>
                    <a:pt x="887895" y="2928731"/>
                    <a:pt x="1060173" y="2729948"/>
                  </a:cubicBezTo>
                  <a:cubicBezTo>
                    <a:pt x="1232451" y="2531165"/>
                    <a:pt x="1552713" y="2244034"/>
                    <a:pt x="1762539" y="1789043"/>
                  </a:cubicBezTo>
                  <a:cubicBezTo>
                    <a:pt x="1972365" y="1334052"/>
                    <a:pt x="2145747" y="667026"/>
                    <a:pt x="2319130" y="0"/>
                  </a:cubicBez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Flecha: cheurón 37">
              <a:extLst>
                <a:ext uri="{FF2B5EF4-FFF2-40B4-BE49-F238E27FC236}">
                  <a16:creationId xmlns:a16="http://schemas.microsoft.com/office/drawing/2014/main" id="{D2DD41A0-13AA-41AC-9983-12A2BD3ECE85}"/>
                </a:ext>
              </a:extLst>
            </p:cNvPr>
            <p:cNvSpPr/>
            <p:nvPr/>
          </p:nvSpPr>
          <p:spPr>
            <a:xfrm rot="18943214">
              <a:off x="4437584" y="4469168"/>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Flecha: cheurón 38">
              <a:extLst>
                <a:ext uri="{FF2B5EF4-FFF2-40B4-BE49-F238E27FC236}">
                  <a16:creationId xmlns:a16="http://schemas.microsoft.com/office/drawing/2014/main" id="{B996C00B-C0F2-43F0-B7F0-75A9767C6A41}"/>
                </a:ext>
              </a:extLst>
            </p:cNvPr>
            <p:cNvSpPr/>
            <p:nvPr/>
          </p:nvSpPr>
          <p:spPr>
            <a:xfrm rot="17944728">
              <a:off x="5132916" y="3488631"/>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0" name="Flecha: cheurón 39">
              <a:extLst>
                <a:ext uri="{FF2B5EF4-FFF2-40B4-BE49-F238E27FC236}">
                  <a16:creationId xmlns:a16="http://schemas.microsoft.com/office/drawing/2014/main" id="{E421642C-B580-434E-9A74-FF00F40DD734}"/>
                </a:ext>
              </a:extLst>
            </p:cNvPr>
            <p:cNvSpPr/>
            <p:nvPr/>
          </p:nvSpPr>
          <p:spPr>
            <a:xfrm rot="17426810">
              <a:off x="5455493" y="2510218"/>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Flecha: cheurón 40">
              <a:extLst>
                <a:ext uri="{FF2B5EF4-FFF2-40B4-BE49-F238E27FC236}">
                  <a16:creationId xmlns:a16="http://schemas.microsoft.com/office/drawing/2014/main" id="{0D451353-E922-4C5A-A205-0A02509C590D}"/>
                </a:ext>
              </a:extLst>
            </p:cNvPr>
            <p:cNvSpPr/>
            <p:nvPr/>
          </p:nvSpPr>
          <p:spPr>
            <a:xfrm rot="4715329">
              <a:off x="6100251" y="2621794"/>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2" name="Flecha: cheurón 41">
              <a:extLst>
                <a:ext uri="{FF2B5EF4-FFF2-40B4-BE49-F238E27FC236}">
                  <a16:creationId xmlns:a16="http://schemas.microsoft.com/office/drawing/2014/main" id="{FC72A32F-B24C-4304-963E-112B913A89E6}"/>
                </a:ext>
              </a:extLst>
            </p:cNvPr>
            <p:cNvSpPr/>
            <p:nvPr/>
          </p:nvSpPr>
          <p:spPr>
            <a:xfrm rot="4694670">
              <a:off x="6298636" y="4059928"/>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3" name="Flecha: cheurón 42">
              <a:extLst>
                <a:ext uri="{FF2B5EF4-FFF2-40B4-BE49-F238E27FC236}">
                  <a16:creationId xmlns:a16="http://schemas.microsoft.com/office/drawing/2014/main" id="{C61ED816-9512-47EB-96DB-1C81F5ACE773}"/>
                </a:ext>
              </a:extLst>
            </p:cNvPr>
            <p:cNvSpPr/>
            <p:nvPr/>
          </p:nvSpPr>
          <p:spPr>
            <a:xfrm rot="10620753">
              <a:off x="5251992" y="4684625"/>
              <a:ext cx="172279" cy="176695"/>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4" name="Flecha: cheurón 43">
              <a:extLst>
                <a:ext uri="{FF2B5EF4-FFF2-40B4-BE49-F238E27FC236}">
                  <a16:creationId xmlns:a16="http://schemas.microsoft.com/office/drawing/2014/main" id="{76F371B9-52CE-4481-B515-5F4A5D3B93BA}"/>
                </a:ext>
              </a:extLst>
            </p:cNvPr>
            <p:cNvSpPr/>
            <p:nvPr/>
          </p:nvSpPr>
          <p:spPr>
            <a:xfrm rot="18883757">
              <a:off x="4483933" y="4343501"/>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5" name="Flecha: cheurón 44">
              <a:extLst>
                <a:ext uri="{FF2B5EF4-FFF2-40B4-BE49-F238E27FC236}">
                  <a16:creationId xmlns:a16="http://schemas.microsoft.com/office/drawing/2014/main" id="{8EBF96E3-4AAA-43E2-85DF-79D0551E703E}"/>
                </a:ext>
              </a:extLst>
            </p:cNvPr>
            <p:cNvSpPr/>
            <p:nvPr/>
          </p:nvSpPr>
          <p:spPr>
            <a:xfrm rot="17786551">
              <a:off x="5127016" y="3306540"/>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 </a:t>
              </a:r>
            </a:p>
          </p:txBody>
        </p:sp>
        <p:sp>
          <p:nvSpPr>
            <p:cNvPr id="46" name="Flecha: cheurón 45">
              <a:extLst>
                <a:ext uri="{FF2B5EF4-FFF2-40B4-BE49-F238E27FC236}">
                  <a16:creationId xmlns:a16="http://schemas.microsoft.com/office/drawing/2014/main" id="{81372FAF-3192-4731-8060-148570D597FC}"/>
                </a:ext>
              </a:extLst>
            </p:cNvPr>
            <p:cNvSpPr/>
            <p:nvPr/>
          </p:nvSpPr>
          <p:spPr>
            <a:xfrm rot="17037515">
              <a:off x="5463649" y="2334770"/>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7" name="Flecha: cheurón 46">
              <a:extLst>
                <a:ext uri="{FF2B5EF4-FFF2-40B4-BE49-F238E27FC236}">
                  <a16:creationId xmlns:a16="http://schemas.microsoft.com/office/drawing/2014/main" id="{1A141988-88CD-42A3-B248-A1BC4E7019BB}"/>
                </a:ext>
              </a:extLst>
            </p:cNvPr>
            <p:cNvSpPr/>
            <p:nvPr/>
          </p:nvSpPr>
          <p:spPr>
            <a:xfrm rot="17471068">
              <a:off x="5739052" y="1368765"/>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8" name="Flecha: cheurón 47">
              <a:extLst>
                <a:ext uri="{FF2B5EF4-FFF2-40B4-BE49-F238E27FC236}">
                  <a16:creationId xmlns:a16="http://schemas.microsoft.com/office/drawing/2014/main" id="{576BEB5C-557B-4F37-AF39-F1F15C9EC36F}"/>
                </a:ext>
              </a:extLst>
            </p:cNvPr>
            <p:cNvSpPr/>
            <p:nvPr/>
          </p:nvSpPr>
          <p:spPr>
            <a:xfrm rot="3775945">
              <a:off x="6586329" y="1485671"/>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9" name="Flecha: cheurón 48">
              <a:extLst>
                <a:ext uri="{FF2B5EF4-FFF2-40B4-BE49-F238E27FC236}">
                  <a16:creationId xmlns:a16="http://schemas.microsoft.com/office/drawing/2014/main" id="{B70653C9-0C21-469B-818C-40EB78B4CE48}"/>
                </a:ext>
              </a:extLst>
            </p:cNvPr>
            <p:cNvSpPr/>
            <p:nvPr/>
          </p:nvSpPr>
          <p:spPr>
            <a:xfrm rot="2566770">
              <a:off x="7635994" y="3606851"/>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0" name="Flecha: cheurón 49">
              <a:extLst>
                <a:ext uri="{FF2B5EF4-FFF2-40B4-BE49-F238E27FC236}">
                  <a16:creationId xmlns:a16="http://schemas.microsoft.com/office/drawing/2014/main" id="{29C5E666-A388-49C6-9BA7-89050417EEEA}"/>
                </a:ext>
              </a:extLst>
            </p:cNvPr>
            <p:cNvSpPr/>
            <p:nvPr/>
          </p:nvSpPr>
          <p:spPr>
            <a:xfrm rot="3874907">
              <a:off x="7014089" y="2611623"/>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51" name="Flecha: cheurón 50">
              <a:extLst>
                <a:ext uri="{FF2B5EF4-FFF2-40B4-BE49-F238E27FC236}">
                  <a16:creationId xmlns:a16="http://schemas.microsoft.com/office/drawing/2014/main" id="{7C87DDCC-811A-4226-9752-CE90BE8553A2}"/>
                </a:ext>
              </a:extLst>
            </p:cNvPr>
            <p:cNvSpPr/>
            <p:nvPr/>
          </p:nvSpPr>
          <p:spPr>
            <a:xfrm rot="1320425">
              <a:off x="8507896" y="4231455"/>
              <a:ext cx="172279" cy="176695"/>
            </a:xfrm>
            <a:prstGeom prst="chevron">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52" name="CuadroTexto 51">
            <a:extLst>
              <a:ext uri="{FF2B5EF4-FFF2-40B4-BE49-F238E27FC236}">
                <a16:creationId xmlns:a16="http://schemas.microsoft.com/office/drawing/2014/main" id="{1B97B031-4AD9-4071-AB0C-F758105E4D2E}"/>
              </a:ext>
            </a:extLst>
          </p:cNvPr>
          <p:cNvSpPr txBox="1"/>
          <p:nvPr/>
        </p:nvSpPr>
        <p:spPr>
          <a:xfrm>
            <a:off x="5491595" y="664702"/>
            <a:ext cx="1389590" cy="400110"/>
          </a:xfrm>
          <a:prstGeom prst="rect">
            <a:avLst/>
          </a:prstGeom>
          <a:noFill/>
        </p:spPr>
        <p:txBody>
          <a:bodyPr wrap="square" rtlCol="0">
            <a:spAutoFit/>
          </a:bodyPr>
          <a:lstStyle/>
          <a:p>
            <a:pPr algn="ctr"/>
            <a:r>
              <a:rPr lang="es-MX" sz="2000" dirty="0"/>
              <a:t>Pánico</a:t>
            </a:r>
          </a:p>
        </p:txBody>
      </p:sp>
      <p:sp>
        <p:nvSpPr>
          <p:cNvPr id="53" name="CuadroTexto 52">
            <a:extLst>
              <a:ext uri="{FF2B5EF4-FFF2-40B4-BE49-F238E27FC236}">
                <a16:creationId xmlns:a16="http://schemas.microsoft.com/office/drawing/2014/main" id="{27A8184F-800C-4241-8E65-8FAB10C65E8D}"/>
              </a:ext>
            </a:extLst>
          </p:cNvPr>
          <p:cNvSpPr txBox="1"/>
          <p:nvPr/>
        </p:nvSpPr>
        <p:spPr>
          <a:xfrm rot="17617393">
            <a:off x="2810717" y="2550433"/>
            <a:ext cx="3547262" cy="461665"/>
          </a:xfrm>
          <a:prstGeom prst="rect">
            <a:avLst/>
          </a:prstGeom>
          <a:noFill/>
        </p:spPr>
        <p:txBody>
          <a:bodyPr wrap="square" rtlCol="0">
            <a:spAutoFit/>
          </a:bodyPr>
          <a:lstStyle/>
          <a:p>
            <a:pPr algn="ctr"/>
            <a:r>
              <a:rPr lang="es-MX" sz="2400" dirty="0"/>
              <a:t>E X P O S I C I </a:t>
            </a:r>
            <a:r>
              <a:rPr lang="es-MX" sz="2400" dirty="0" err="1"/>
              <a:t>Ó</a:t>
            </a:r>
            <a:r>
              <a:rPr lang="es-MX" sz="2400" dirty="0"/>
              <a:t> N</a:t>
            </a:r>
          </a:p>
        </p:txBody>
      </p:sp>
      <p:sp>
        <p:nvSpPr>
          <p:cNvPr id="54" name="CuadroTexto 53">
            <a:extLst>
              <a:ext uri="{FF2B5EF4-FFF2-40B4-BE49-F238E27FC236}">
                <a16:creationId xmlns:a16="http://schemas.microsoft.com/office/drawing/2014/main" id="{21AE0899-37E3-43F1-BD3F-83FD847AF7BB}"/>
              </a:ext>
            </a:extLst>
          </p:cNvPr>
          <p:cNvSpPr txBox="1"/>
          <p:nvPr/>
        </p:nvSpPr>
        <p:spPr>
          <a:xfrm>
            <a:off x="5481664" y="1953924"/>
            <a:ext cx="1389590" cy="707886"/>
          </a:xfrm>
          <a:prstGeom prst="rect">
            <a:avLst/>
          </a:prstGeom>
          <a:noFill/>
        </p:spPr>
        <p:txBody>
          <a:bodyPr wrap="square" rtlCol="0">
            <a:spAutoFit/>
          </a:bodyPr>
          <a:lstStyle/>
          <a:p>
            <a:pPr algn="ctr"/>
            <a:r>
              <a:rPr lang="es-MX" sz="2000" dirty="0"/>
              <a:t>Evitación</a:t>
            </a:r>
          </a:p>
          <a:p>
            <a:pPr algn="ctr"/>
            <a:r>
              <a:rPr lang="es-MX" sz="2000" dirty="0"/>
              <a:t>Escape</a:t>
            </a:r>
          </a:p>
        </p:txBody>
      </p:sp>
      <p:sp>
        <p:nvSpPr>
          <p:cNvPr id="55" name="CuadroTexto 54">
            <a:extLst>
              <a:ext uri="{FF2B5EF4-FFF2-40B4-BE49-F238E27FC236}">
                <a16:creationId xmlns:a16="http://schemas.microsoft.com/office/drawing/2014/main" id="{47006170-7FD9-4B46-A592-EE12CDD186C5}"/>
              </a:ext>
            </a:extLst>
          </p:cNvPr>
          <p:cNvSpPr txBox="1"/>
          <p:nvPr/>
        </p:nvSpPr>
        <p:spPr>
          <a:xfrm>
            <a:off x="7063407" y="-3749"/>
            <a:ext cx="5128593" cy="769441"/>
          </a:xfrm>
          <a:prstGeom prst="rect">
            <a:avLst/>
          </a:prstGeom>
          <a:noFill/>
        </p:spPr>
        <p:txBody>
          <a:bodyPr wrap="square" rtlCol="0">
            <a:spAutoFit/>
          </a:bodyPr>
          <a:lstStyle/>
          <a:p>
            <a:pPr algn="r"/>
            <a:r>
              <a:rPr lang="es-MX" sz="4400" dirty="0"/>
              <a:t>Proceso de Evitación</a:t>
            </a:r>
          </a:p>
        </p:txBody>
      </p:sp>
    </p:spTree>
    <p:extLst>
      <p:ext uri="{BB962C8B-B14F-4D97-AF65-F5344CB8AC3E}">
        <p14:creationId xmlns:p14="http://schemas.microsoft.com/office/powerpoint/2010/main" val="37451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07D36D-29A8-4D59-AD88-C0A737BA0E9D}"/>
              </a:ext>
            </a:extLst>
          </p:cNvPr>
          <p:cNvSpPr>
            <a:spLocks noGrp="1"/>
          </p:cNvSpPr>
          <p:nvPr>
            <p:ph type="title"/>
          </p:nvPr>
        </p:nvSpPr>
        <p:spPr>
          <a:xfrm>
            <a:off x="1447331" y="868874"/>
            <a:ext cx="9605635" cy="1059305"/>
          </a:xfrm>
        </p:spPr>
        <p:txBody>
          <a:bodyPr>
            <a:normAutofit/>
          </a:bodyPr>
          <a:lstStyle/>
          <a:p>
            <a:pPr algn="ctr"/>
            <a:r>
              <a:rPr lang="es-MX" cap="none" dirty="0"/>
              <a:t>Exposición</a:t>
            </a:r>
            <a:br>
              <a:rPr lang="es-MX" cap="none" dirty="0"/>
            </a:br>
            <a:r>
              <a:rPr lang="es-MX" cap="none" dirty="0"/>
              <a:t>Natural 				 Terapéutica</a:t>
            </a:r>
          </a:p>
        </p:txBody>
      </p:sp>
      <p:sp>
        <p:nvSpPr>
          <p:cNvPr id="3" name="Marcador de contenido 2">
            <a:extLst>
              <a:ext uri="{FF2B5EF4-FFF2-40B4-BE49-F238E27FC236}">
                <a16:creationId xmlns:a16="http://schemas.microsoft.com/office/drawing/2014/main" id="{728B6E30-15B6-45F1-B688-E38416D2F78A}"/>
              </a:ext>
            </a:extLst>
          </p:cNvPr>
          <p:cNvSpPr>
            <a:spLocks noGrp="1"/>
          </p:cNvSpPr>
          <p:nvPr>
            <p:ph sz="half" idx="1"/>
          </p:nvPr>
        </p:nvSpPr>
        <p:spPr>
          <a:xfrm>
            <a:off x="1447331" y="2010878"/>
            <a:ext cx="4645152" cy="4071870"/>
          </a:xfrm>
        </p:spPr>
        <p:txBody>
          <a:bodyPr/>
          <a:lstStyle/>
          <a:p>
            <a:r>
              <a:rPr lang="es-MX" dirty="0"/>
              <a:t>Asistemática</a:t>
            </a:r>
          </a:p>
          <a:p>
            <a:r>
              <a:rPr lang="es-MX" dirty="0"/>
              <a:t>Duración breve</a:t>
            </a:r>
          </a:p>
          <a:p>
            <a:r>
              <a:rPr lang="es-MX" dirty="0"/>
              <a:t>Se percibe como derrota</a:t>
            </a:r>
          </a:p>
          <a:p>
            <a:r>
              <a:rPr lang="es-MX" dirty="0"/>
              <a:t>Infrecuente</a:t>
            </a:r>
          </a:p>
          <a:p>
            <a:r>
              <a:rPr lang="es-MX" dirty="0"/>
              <a:t>Amenaza exagerada / Seguridad ignorada</a:t>
            </a:r>
          </a:p>
          <a:p>
            <a:r>
              <a:rPr lang="es-MX" dirty="0"/>
              <a:t>Intolerancia a la ansiedad y esfuerzo por controlarla</a:t>
            </a:r>
          </a:p>
          <a:p>
            <a:r>
              <a:rPr lang="es-MX" dirty="0"/>
              <a:t>Confianza en la huida y la evitación.</a:t>
            </a:r>
          </a:p>
        </p:txBody>
      </p:sp>
      <p:sp>
        <p:nvSpPr>
          <p:cNvPr id="4" name="Marcador de contenido 3">
            <a:extLst>
              <a:ext uri="{FF2B5EF4-FFF2-40B4-BE49-F238E27FC236}">
                <a16:creationId xmlns:a16="http://schemas.microsoft.com/office/drawing/2014/main" id="{2CEA995D-BE8B-413F-B36E-A1F29BD991F4}"/>
              </a:ext>
            </a:extLst>
          </p:cNvPr>
          <p:cNvSpPr>
            <a:spLocks noGrp="1"/>
          </p:cNvSpPr>
          <p:nvPr>
            <p:ph sz="half" idx="2"/>
          </p:nvPr>
        </p:nvSpPr>
        <p:spPr>
          <a:xfrm>
            <a:off x="6413771" y="2017342"/>
            <a:ext cx="4645152" cy="4065405"/>
          </a:xfrm>
        </p:spPr>
        <p:txBody>
          <a:bodyPr/>
          <a:lstStyle/>
          <a:p>
            <a:r>
              <a:rPr lang="es-MX" dirty="0"/>
              <a:t>Sistemática</a:t>
            </a:r>
          </a:p>
          <a:p>
            <a:r>
              <a:rPr lang="es-MX" dirty="0"/>
              <a:t>Duración prolongada</a:t>
            </a:r>
          </a:p>
          <a:p>
            <a:r>
              <a:rPr lang="es-MX" dirty="0"/>
              <a:t>Se visualiza como triunfo</a:t>
            </a:r>
          </a:p>
          <a:p>
            <a:r>
              <a:rPr lang="es-MX" dirty="0"/>
              <a:t>Frecuente</a:t>
            </a:r>
          </a:p>
          <a:p>
            <a:r>
              <a:rPr lang="es-MX" dirty="0"/>
              <a:t>Amenaza evaluada / Seguridad procesada</a:t>
            </a:r>
          </a:p>
          <a:p>
            <a:r>
              <a:rPr lang="es-MX" dirty="0"/>
              <a:t>Tolerancia a la ansiedad y menos esfuerzos de control</a:t>
            </a:r>
          </a:p>
          <a:p>
            <a:r>
              <a:rPr lang="es-MX" dirty="0"/>
              <a:t>Eliminación de huida y evitación.</a:t>
            </a:r>
          </a:p>
        </p:txBody>
      </p:sp>
    </p:spTree>
    <p:extLst>
      <p:ext uri="{BB962C8B-B14F-4D97-AF65-F5344CB8AC3E}">
        <p14:creationId xmlns:p14="http://schemas.microsoft.com/office/powerpoint/2010/main" val="265925621"/>
      </p:ext>
    </p:extLst>
  </p:cSld>
  <p:clrMapOvr>
    <a:masterClrMapping/>
  </p:clrMapOvr>
</p:sld>
</file>

<file path=ppt/theme/theme1.xml><?xml version="1.0" encoding="utf-8"?>
<a:theme xmlns:a="http://schemas.openxmlformats.org/drawingml/2006/main" name="Galería">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